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01" r:id="rId1"/>
  </p:sldMasterIdLst>
  <p:notesMasterIdLst>
    <p:notesMasterId r:id="rId67"/>
  </p:notesMasterIdLst>
  <p:sldIdLst>
    <p:sldId id="341" r:id="rId2"/>
    <p:sldId id="257" r:id="rId3"/>
    <p:sldId id="258" r:id="rId4"/>
    <p:sldId id="374" r:id="rId5"/>
    <p:sldId id="275" r:id="rId6"/>
    <p:sldId id="297" r:id="rId7"/>
    <p:sldId id="298" r:id="rId8"/>
    <p:sldId id="276" r:id="rId9"/>
    <p:sldId id="342" r:id="rId10"/>
    <p:sldId id="344" r:id="rId11"/>
    <p:sldId id="343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12" r:id="rId21"/>
    <p:sldId id="313" r:id="rId22"/>
    <p:sldId id="314" r:id="rId23"/>
    <p:sldId id="315" r:id="rId24"/>
    <p:sldId id="316" r:id="rId25"/>
    <p:sldId id="317" r:id="rId26"/>
    <p:sldId id="318" r:id="rId27"/>
    <p:sldId id="319" r:id="rId28"/>
    <p:sldId id="320" r:id="rId29"/>
    <p:sldId id="321" r:id="rId30"/>
    <p:sldId id="322" r:id="rId31"/>
    <p:sldId id="323" r:id="rId32"/>
    <p:sldId id="324" r:id="rId33"/>
    <p:sldId id="325" r:id="rId34"/>
    <p:sldId id="326" r:id="rId35"/>
    <p:sldId id="327" r:id="rId36"/>
    <p:sldId id="328" r:id="rId37"/>
    <p:sldId id="329" r:id="rId38"/>
    <p:sldId id="330" r:id="rId39"/>
    <p:sldId id="331" r:id="rId40"/>
    <p:sldId id="332" r:id="rId41"/>
    <p:sldId id="333" r:id="rId42"/>
    <p:sldId id="334" r:id="rId43"/>
    <p:sldId id="335" r:id="rId44"/>
    <p:sldId id="336" r:id="rId45"/>
    <p:sldId id="337" r:id="rId46"/>
    <p:sldId id="338" r:id="rId47"/>
    <p:sldId id="339" r:id="rId48"/>
    <p:sldId id="340" r:id="rId49"/>
    <p:sldId id="373" r:id="rId50"/>
    <p:sldId id="366" r:id="rId51"/>
    <p:sldId id="367" r:id="rId52"/>
    <p:sldId id="368" r:id="rId53"/>
    <p:sldId id="369" r:id="rId54"/>
    <p:sldId id="370" r:id="rId55"/>
    <p:sldId id="375" r:id="rId56"/>
    <p:sldId id="371" r:id="rId57"/>
    <p:sldId id="372" r:id="rId58"/>
    <p:sldId id="349" r:id="rId59"/>
    <p:sldId id="360" r:id="rId60"/>
    <p:sldId id="358" r:id="rId61"/>
    <p:sldId id="361" r:id="rId62"/>
    <p:sldId id="362" r:id="rId63"/>
    <p:sldId id="345" r:id="rId64"/>
    <p:sldId id="346" r:id="rId65"/>
    <p:sldId id="348" r:id="rId6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allowPng="1" relyOnVml="1" encoding="utf-8"/>
  <p:clrMru>
    <a:srgbClr val="3366CC"/>
    <a:srgbClr val="EA4E08"/>
    <a:srgbClr val="4A7FB4"/>
    <a:srgbClr val="4374BB"/>
    <a:srgbClr val="3378CB"/>
    <a:srgbClr val="91E5E3"/>
    <a:srgbClr val="9D8D65"/>
    <a:srgbClr val="CC0000"/>
    <a:srgbClr val="ADA07F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深色样式 1 - 强调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0"/>
    <p:restoredTop sz="94600"/>
  </p:normalViewPr>
  <p:slideViewPr>
    <p:cSldViewPr>
      <p:cViewPr varScale="1">
        <p:scale>
          <a:sx n="70" d="100"/>
          <a:sy n="70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F3408A-0FBB-4791-A6E7-E1BB9BCE74DC}" type="doc">
      <dgm:prSet loTypeId="urn:microsoft.com/office/officeart/2005/8/layout/radial1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F0FCDA1-315D-401A-ADBD-CF491D3CFBBA}">
      <dgm:prSet phldrT="[Text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dirty="0" smtClean="0"/>
            <a:t>GMP &amp; GHP</a:t>
          </a:r>
          <a:endParaRPr lang="en-GB" sz="2000" dirty="0"/>
        </a:p>
      </dgm:t>
    </dgm:pt>
    <dgm:pt modelId="{22DCBA8E-B8C1-4B39-AE23-8F0C944528DF}" type="parTrans" cxnId="{07CBDA1C-C125-4D62-B164-4564B74B735A}">
      <dgm:prSet/>
      <dgm:spPr/>
      <dgm:t>
        <a:bodyPr/>
        <a:lstStyle/>
        <a:p>
          <a:endParaRPr lang="en-GB"/>
        </a:p>
      </dgm:t>
    </dgm:pt>
    <dgm:pt modelId="{950EB979-5905-4DEE-B50D-BB83F72B20D2}" type="sibTrans" cxnId="{07CBDA1C-C125-4D62-B164-4564B74B735A}">
      <dgm:prSet/>
      <dgm:spPr/>
      <dgm:t>
        <a:bodyPr/>
        <a:lstStyle/>
        <a:p>
          <a:endParaRPr lang="en-GB"/>
        </a:p>
      </dgm:t>
    </dgm:pt>
    <dgm:pt modelId="{3A384A0B-1601-44DD-AFF3-1C4DD0E26EAD}">
      <dgm:prSet phldrT="[Text]" custT="1"/>
      <dgm:spPr/>
      <dgm:t>
        <a:bodyPr/>
        <a:lstStyle/>
        <a:p>
          <a:r>
            <a:rPr lang="en-GB" sz="2000" kern="1200" dirty="0" smtClean="0">
              <a:solidFill>
                <a:schemeClr val="lt1"/>
              </a:solidFill>
              <a:latin typeface="+mn-lt"/>
              <a:ea typeface="+mn-ea"/>
              <a:cs typeface="+mn-cs"/>
            </a:rPr>
            <a:t>Building &amp; Facilities</a:t>
          </a:r>
          <a:endParaRPr lang="en-GB" sz="2000" kern="1200" dirty="0">
            <a:solidFill>
              <a:schemeClr val="lt1"/>
            </a:solidFill>
            <a:latin typeface="+mn-lt"/>
            <a:ea typeface="+mn-ea"/>
            <a:cs typeface="+mn-cs"/>
          </a:endParaRPr>
        </a:p>
      </dgm:t>
    </dgm:pt>
    <dgm:pt modelId="{C0D41C47-3505-4169-A687-DDA4900EABA2}" type="parTrans" cxnId="{94B24C1A-F8A1-40EE-8FB1-0108C2F474A1}">
      <dgm:prSet/>
      <dgm:spPr/>
      <dgm:t>
        <a:bodyPr/>
        <a:lstStyle/>
        <a:p>
          <a:endParaRPr lang="en-GB"/>
        </a:p>
      </dgm:t>
    </dgm:pt>
    <dgm:pt modelId="{4D69CDAE-0187-4F9A-8444-828FC3FE5DF1}" type="sibTrans" cxnId="{94B24C1A-F8A1-40EE-8FB1-0108C2F474A1}">
      <dgm:prSet/>
      <dgm:spPr/>
      <dgm:t>
        <a:bodyPr/>
        <a:lstStyle/>
        <a:p>
          <a:endParaRPr lang="en-GB"/>
        </a:p>
      </dgm:t>
    </dgm:pt>
    <dgm:pt modelId="{56AD9491-DB6F-481F-9CD3-B53EAB746253}">
      <dgm:prSet phldrT="[Text]" custT="1"/>
      <dgm:spPr/>
      <dgm:t>
        <a:bodyPr/>
        <a:lstStyle/>
        <a:p>
          <a:r>
            <a:rPr lang="en-GB" sz="2000" kern="1200" dirty="0" smtClean="0">
              <a:solidFill>
                <a:schemeClr val="lt1"/>
              </a:solidFill>
              <a:latin typeface="+mn-lt"/>
              <a:ea typeface="+mn-ea"/>
              <a:cs typeface="+mn-cs"/>
            </a:rPr>
            <a:t>Production</a:t>
          </a:r>
          <a:endParaRPr lang="en-GB" sz="2000" kern="1200" dirty="0">
            <a:solidFill>
              <a:schemeClr val="lt1"/>
            </a:solidFill>
            <a:latin typeface="+mn-lt"/>
            <a:ea typeface="+mn-ea"/>
            <a:cs typeface="+mn-cs"/>
          </a:endParaRPr>
        </a:p>
      </dgm:t>
    </dgm:pt>
    <dgm:pt modelId="{F4517508-0047-4965-B4E9-BDEDB0C217B6}" type="parTrans" cxnId="{818F62F6-1848-42CE-AFB9-7E540D721B4F}">
      <dgm:prSet/>
      <dgm:spPr/>
      <dgm:t>
        <a:bodyPr/>
        <a:lstStyle/>
        <a:p>
          <a:endParaRPr lang="en-GB"/>
        </a:p>
      </dgm:t>
    </dgm:pt>
    <dgm:pt modelId="{78BB6E11-606B-4478-B447-CAE86C41D4A5}" type="sibTrans" cxnId="{818F62F6-1848-42CE-AFB9-7E540D721B4F}">
      <dgm:prSet/>
      <dgm:spPr/>
      <dgm:t>
        <a:bodyPr/>
        <a:lstStyle/>
        <a:p>
          <a:endParaRPr lang="en-GB"/>
        </a:p>
      </dgm:t>
    </dgm:pt>
    <dgm:pt modelId="{DADB3543-7AEF-4840-A27B-AF9872A7B9A6}">
      <dgm:prSet phldrT="[Text]" custT="1"/>
      <dgm:spPr/>
      <dgm:t>
        <a:bodyPr/>
        <a:lstStyle/>
        <a:p>
          <a:r>
            <a:rPr lang="en-GB" sz="2000" kern="1200" dirty="0" smtClean="0">
              <a:solidFill>
                <a:schemeClr val="lt1"/>
              </a:solidFill>
              <a:latin typeface="+mn-lt"/>
              <a:ea typeface="+mn-ea"/>
              <a:cs typeface="+mn-cs"/>
            </a:rPr>
            <a:t>Equipment</a:t>
          </a:r>
          <a:endParaRPr lang="en-GB" sz="2000" kern="1200" dirty="0">
            <a:solidFill>
              <a:schemeClr val="lt1"/>
            </a:solidFill>
            <a:latin typeface="+mn-lt"/>
            <a:ea typeface="+mn-ea"/>
            <a:cs typeface="+mn-cs"/>
          </a:endParaRPr>
        </a:p>
      </dgm:t>
    </dgm:pt>
    <dgm:pt modelId="{764D0574-2401-4767-BAB0-892EF55FDA09}" type="parTrans" cxnId="{526FE9F2-E587-4791-9993-BCBA48C6F869}">
      <dgm:prSet/>
      <dgm:spPr/>
      <dgm:t>
        <a:bodyPr/>
        <a:lstStyle/>
        <a:p>
          <a:endParaRPr lang="en-GB"/>
        </a:p>
      </dgm:t>
    </dgm:pt>
    <dgm:pt modelId="{5833503D-B517-48AD-97DB-D69503D6448A}" type="sibTrans" cxnId="{526FE9F2-E587-4791-9993-BCBA48C6F869}">
      <dgm:prSet/>
      <dgm:spPr/>
      <dgm:t>
        <a:bodyPr/>
        <a:lstStyle/>
        <a:p>
          <a:endParaRPr lang="en-GB"/>
        </a:p>
      </dgm:t>
    </dgm:pt>
    <dgm:pt modelId="{3A1CA760-118C-43AA-AFAC-07D5D4C628CB}">
      <dgm:prSet phldrT="[Text]" custT="1"/>
      <dgm:spPr/>
      <dgm:t>
        <a:bodyPr/>
        <a:lstStyle/>
        <a:p>
          <a:r>
            <a:rPr lang="en-GB" sz="2000" kern="1200" dirty="0" smtClean="0">
              <a:solidFill>
                <a:schemeClr val="lt1"/>
              </a:solidFill>
              <a:latin typeface="+mn-lt"/>
              <a:ea typeface="+mn-ea"/>
              <a:cs typeface="+mn-cs"/>
            </a:rPr>
            <a:t>Personnel</a:t>
          </a:r>
          <a:endParaRPr lang="en-GB" sz="2000" kern="1200" dirty="0">
            <a:solidFill>
              <a:schemeClr val="lt1"/>
            </a:solidFill>
            <a:latin typeface="+mn-lt"/>
            <a:ea typeface="+mn-ea"/>
            <a:cs typeface="+mn-cs"/>
          </a:endParaRPr>
        </a:p>
      </dgm:t>
    </dgm:pt>
    <dgm:pt modelId="{93B69555-0AF2-4A46-BE87-7BF387B2768B}" type="parTrans" cxnId="{F650284F-BB64-4D9F-825C-47B4A9CA0091}">
      <dgm:prSet/>
      <dgm:spPr/>
      <dgm:t>
        <a:bodyPr/>
        <a:lstStyle/>
        <a:p>
          <a:endParaRPr lang="en-GB"/>
        </a:p>
      </dgm:t>
    </dgm:pt>
    <dgm:pt modelId="{F1555B8E-7ECF-4E8F-93C0-AF76B8A80EE1}" type="sibTrans" cxnId="{F650284F-BB64-4D9F-825C-47B4A9CA0091}">
      <dgm:prSet/>
      <dgm:spPr/>
      <dgm:t>
        <a:bodyPr/>
        <a:lstStyle/>
        <a:p>
          <a:endParaRPr lang="en-GB"/>
        </a:p>
      </dgm:t>
    </dgm:pt>
    <dgm:pt modelId="{408D37CE-152D-4E30-A339-0041259767D5}" type="pres">
      <dgm:prSet presAssocID="{81F3408A-0FBB-4791-A6E7-E1BB9BCE74D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C8193AF-441E-4192-8846-69046D96D997}" type="pres">
      <dgm:prSet presAssocID="{7F0FCDA1-315D-401A-ADBD-CF491D3CFBBA}" presName="centerShape" presStyleLbl="node0" presStyleIdx="0" presStyleCnt="1" custScaleX="162333" custLinFactNeighborX="-10255" custLinFactNeighborY="4840"/>
      <dgm:spPr/>
      <dgm:t>
        <a:bodyPr/>
        <a:lstStyle/>
        <a:p>
          <a:endParaRPr lang="en-GB"/>
        </a:p>
      </dgm:t>
    </dgm:pt>
    <dgm:pt modelId="{A758031D-AE7D-40DA-A482-F8B121EC7A99}" type="pres">
      <dgm:prSet presAssocID="{C0D41C47-3505-4169-A687-DDA4900EABA2}" presName="Name9" presStyleLbl="parChTrans1D2" presStyleIdx="0" presStyleCnt="4"/>
      <dgm:spPr/>
      <dgm:t>
        <a:bodyPr/>
        <a:lstStyle/>
        <a:p>
          <a:endParaRPr lang="en-GB"/>
        </a:p>
      </dgm:t>
    </dgm:pt>
    <dgm:pt modelId="{F96BC392-AD29-487C-AF5D-C838D0AAE177}" type="pres">
      <dgm:prSet presAssocID="{C0D41C47-3505-4169-A687-DDA4900EABA2}" presName="connTx" presStyleLbl="parChTrans1D2" presStyleIdx="0" presStyleCnt="4"/>
      <dgm:spPr/>
      <dgm:t>
        <a:bodyPr/>
        <a:lstStyle/>
        <a:p>
          <a:endParaRPr lang="en-GB"/>
        </a:p>
      </dgm:t>
    </dgm:pt>
    <dgm:pt modelId="{52679757-0025-40F4-830D-AD8F76039BD8}" type="pres">
      <dgm:prSet presAssocID="{3A384A0B-1601-44DD-AFF3-1C4DD0E26EAD}" presName="node" presStyleLbl="node1" presStyleIdx="0" presStyleCnt="4" custScaleX="159875" custRadScaleRad="155123" custRadScaleInc="-17752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B9F4F11-B47B-4055-A480-6A0F61037BB7}" type="pres">
      <dgm:prSet presAssocID="{F4517508-0047-4965-B4E9-BDEDB0C217B6}" presName="Name9" presStyleLbl="parChTrans1D2" presStyleIdx="1" presStyleCnt="4"/>
      <dgm:spPr/>
      <dgm:t>
        <a:bodyPr/>
        <a:lstStyle/>
        <a:p>
          <a:endParaRPr lang="en-GB"/>
        </a:p>
      </dgm:t>
    </dgm:pt>
    <dgm:pt modelId="{6B16B1D0-E01E-4661-825B-C0CD50FFA472}" type="pres">
      <dgm:prSet presAssocID="{F4517508-0047-4965-B4E9-BDEDB0C217B6}" presName="connTx" presStyleLbl="parChTrans1D2" presStyleIdx="1" presStyleCnt="4"/>
      <dgm:spPr/>
      <dgm:t>
        <a:bodyPr/>
        <a:lstStyle/>
        <a:p>
          <a:endParaRPr lang="en-GB"/>
        </a:p>
      </dgm:t>
    </dgm:pt>
    <dgm:pt modelId="{2897259B-75A6-41CD-8174-2F21F58B86B4}" type="pres">
      <dgm:prSet presAssocID="{56AD9491-DB6F-481F-9CD3-B53EAB746253}" presName="node" presStyleLbl="node1" presStyleIdx="1" presStyleCnt="4" custScaleX="153075" custRadScaleRad="146476" custRadScaleInc="7724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C8EE681-13E4-4448-9098-01A81E0BEE1E}" type="pres">
      <dgm:prSet presAssocID="{764D0574-2401-4767-BAB0-892EF55FDA09}" presName="Name9" presStyleLbl="parChTrans1D2" presStyleIdx="2" presStyleCnt="4"/>
      <dgm:spPr/>
      <dgm:t>
        <a:bodyPr/>
        <a:lstStyle/>
        <a:p>
          <a:endParaRPr lang="en-GB"/>
        </a:p>
      </dgm:t>
    </dgm:pt>
    <dgm:pt modelId="{5BF06C7A-D6D4-49DA-A188-DC4DBC19E26B}" type="pres">
      <dgm:prSet presAssocID="{764D0574-2401-4767-BAB0-892EF55FDA09}" presName="connTx" presStyleLbl="parChTrans1D2" presStyleIdx="2" presStyleCnt="4"/>
      <dgm:spPr/>
      <dgm:t>
        <a:bodyPr/>
        <a:lstStyle/>
        <a:p>
          <a:endParaRPr lang="en-GB"/>
        </a:p>
      </dgm:t>
    </dgm:pt>
    <dgm:pt modelId="{A455B812-B806-49B7-B63F-7CEAF1CBC82C}" type="pres">
      <dgm:prSet presAssocID="{DADB3543-7AEF-4840-A27B-AF9872A7B9A6}" presName="node" presStyleLbl="node1" presStyleIdx="2" presStyleCnt="4" custScaleX="162109" custRadScaleRad="106914" custRadScaleInc="2968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192FB8D-B79B-4CD3-97CA-F327E1499C2D}" type="pres">
      <dgm:prSet presAssocID="{93B69555-0AF2-4A46-BE87-7BF387B2768B}" presName="Name9" presStyleLbl="parChTrans1D2" presStyleIdx="3" presStyleCnt="4"/>
      <dgm:spPr/>
      <dgm:t>
        <a:bodyPr/>
        <a:lstStyle/>
        <a:p>
          <a:endParaRPr lang="en-GB"/>
        </a:p>
      </dgm:t>
    </dgm:pt>
    <dgm:pt modelId="{3796C5E4-9A4D-48D7-9E11-2975D66A5607}" type="pres">
      <dgm:prSet presAssocID="{93B69555-0AF2-4A46-BE87-7BF387B2768B}" presName="connTx" presStyleLbl="parChTrans1D2" presStyleIdx="3" presStyleCnt="4"/>
      <dgm:spPr/>
      <dgm:t>
        <a:bodyPr/>
        <a:lstStyle/>
        <a:p>
          <a:endParaRPr lang="en-GB"/>
        </a:p>
      </dgm:t>
    </dgm:pt>
    <dgm:pt modelId="{6A5345A6-E444-429E-BE23-456F148B1245}" type="pres">
      <dgm:prSet presAssocID="{3A1CA760-118C-43AA-AFAC-07D5D4C628CB}" presName="node" presStyleLbl="node1" presStyleIdx="3" presStyleCnt="4" custScaleX="170087" custRadScaleRad="161582" custRadScaleInc="-5099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18F62F6-1848-42CE-AFB9-7E540D721B4F}" srcId="{7F0FCDA1-315D-401A-ADBD-CF491D3CFBBA}" destId="{56AD9491-DB6F-481F-9CD3-B53EAB746253}" srcOrd="1" destOrd="0" parTransId="{F4517508-0047-4965-B4E9-BDEDB0C217B6}" sibTransId="{78BB6E11-606B-4478-B447-CAE86C41D4A5}"/>
    <dgm:cxn modelId="{8795A2DF-0D54-4C09-A97B-F4165CC774F9}" type="presOf" srcId="{F4517508-0047-4965-B4E9-BDEDB0C217B6}" destId="{4B9F4F11-B47B-4055-A480-6A0F61037BB7}" srcOrd="0" destOrd="0" presId="urn:microsoft.com/office/officeart/2005/8/layout/radial1"/>
    <dgm:cxn modelId="{72E74723-A86F-45C0-B692-C215666EAB44}" type="presOf" srcId="{764D0574-2401-4767-BAB0-892EF55FDA09}" destId="{1C8EE681-13E4-4448-9098-01A81E0BEE1E}" srcOrd="0" destOrd="0" presId="urn:microsoft.com/office/officeart/2005/8/layout/radial1"/>
    <dgm:cxn modelId="{94B24C1A-F8A1-40EE-8FB1-0108C2F474A1}" srcId="{7F0FCDA1-315D-401A-ADBD-CF491D3CFBBA}" destId="{3A384A0B-1601-44DD-AFF3-1C4DD0E26EAD}" srcOrd="0" destOrd="0" parTransId="{C0D41C47-3505-4169-A687-DDA4900EABA2}" sibTransId="{4D69CDAE-0187-4F9A-8444-828FC3FE5DF1}"/>
    <dgm:cxn modelId="{6D8247FE-0421-423B-ABFB-4CA04FE7FA12}" type="presOf" srcId="{56AD9491-DB6F-481F-9CD3-B53EAB746253}" destId="{2897259B-75A6-41CD-8174-2F21F58B86B4}" srcOrd="0" destOrd="0" presId="urn:microsoft.com/office/officeart/2005/8/layout/radial1"/>
    <dgm:cxn modelId="{6E917B16-E043-4D12-983D-671DB36879C0}" type="presOf" srcId="{93B69555-0AF2-4A46-BE87-7BF387B2768B}" destId="{3796C5E4-9A4D-48D7-9E11-2975D66A5607}" srcOrd="1" destOrd="0" presId="urn:microsoft.com/office/officeart/2005/8/layout/radial1"/>
    <dgm:cxn modelId="{97D67852-0E45-4BDD-A424-87FCBA6FE6F0}" type="presOf" srcId="{7F0FCDA1-315D-401A-ADBD-CF491D3CFBBA}" destId="{9C8193AF-441E-4192-8846-69046D96D997}" srcOrd="0" destOrd="0" presId="urn:microsoft.com/office/officeart/2005/8/layout/radial1"/>
    <dgm:cxn modelId="{FE2C39A0-B98E-4B31-B4A9-001CB8776A04}" type="presOf" srcId="{3A384A0B-1601-44DD-AFF3-1C4DD0E26EAD}" destId="{52679757-0025-40F4-830D-AD8F76039BD8}" srcOrd="0" destOrd="0" presId="urn:microsoft.com/office/officeart/2005/8/layout/radial1"/>
    <dgm:cxn modelId="{A794121F-326A-4158-A2C6-A44657D67FAF}" type="presOf" srcId="{DADB3543-7AEF-4840-A27B-AF9872A7B9A6}" destId="{A455B812-B806-49B7-B63F-7CEAF1CBC82C}" srcOrd="0" destOrd="0" presId="urn:microsoft.com/office/officeart/2005/8/layout/radial1"/>
    <dgm:cxn modelId="{EBC09EC5-5AC0-45D7-BC85-CDDA757BC3D6}" type="presOf" srcId="{C0D41C47-3505-4169-A687-DDA4900EABA2}" destId="{A758031D-AE7D-40DA-A482-F8B121EC7A99}" srcOrd="0" destOrd="0" presId="urn:microsoft.com/office/officeart/2005/8/layout/radial1"/>
    <dgm:cxn modelId="{B8622D69-4F60-442B-9591-9A0716471ADF}" type="presOf" srcId="{F4517508-0047-4965-B4E9-BDEDB0C217B6}" destId="{6B16B1D0-E01E-4661-825B-C0CD50FFA472}" srcOrd="1" destOrd="0" presId="urn:microsoft.com/office/officeart/2005/8/layout/radial1"/>
    <dgm:cxn modelId="{526FE9F2-E587-4791-9993-BCBA48C6F869}" srcId="{7F0FCDA1-315D-401A-ADBD-CF491D3CFBBA}" destId="{DADB3543-7AEF-4840-A27B-AF9872A7B9A6}" srcOrd="2" destOrd="0" parTransId="{764D0574-2401-4767-BAB0-892EF55FDA09}" sibTransId="{5833503D-B517-48AD-97DB-D69503D6448A}"/>
    <dgm:cxn modelId="{A6D6505E-4BDE-4F36-8E9C-9322F92A1CC0}" type="presOf" srcId="{3A1CA760-118C-43AA-AFAC-07D5D4C628CB}" destId="{6A5345A6-E444-429E-BE23-456F148B1245}" srcOrd="0" destOrd="0" presId="urn:microsoft.com/office/officeart/2005/8/layout/radial1"/>
    <dgm:cxn modelId="{BF5C8D39-6C67-423D-A486-96748EBAD4AB}" type="presOf" srcId="{81F3408A-0FBB-4791-A6E7-E1BB9BCE74DC}" destId="{408D37CE-152D-4E30-A339-0041259767D5}" srcOrd="0" destOrd="0" presId="urn:microsoft.com/office/officeart/2005/8/layout/radial1"/>
    <dgm:cxn modelId="{07CBDA1C-C125-4D62-B164-4564B74B735A}" srcId="{81F3408A-0FBB-4791-A6E7-E1BB9BCE74DC}" destId="{7F0FCDA1-315D-401A-ADBD-CF491D3CFBBA}" srcOrd="0" destOrd="0" parTransId="{22DCBA8E-B8C1-4B39-AE23-8F0C944528DF}" sibTransId="{950EB979-5905-4DEE-B50D-BB83F72B20D2}"/>
    <dgm:cxn modelId="{F650284F-BB64-4D9F-825C-47B4A9CA0091}" srcId="{7F0FCDA1-315D-401A-ADBD-CF491D3CFBBA}" destId="{3A1CA760-118C-43AA-AFAC-07D5D4C628CB}" srcOrd="3" destOrd="0" parTransId="{93B69555-0AF2-4A46-BE87-7BF387B2768B}" sibTransId="{F1555B8E-7ECF-4E8F-93C0-AF76B8A80EE1}"/>
    <dgm:cxn modelId="{D9FA5613-ECEB-4927-8AC8-C7D94EDB5A7B}" type="presOf" srcId="{93B69555-0AF2-4A46-BE87-7BF387B2768B}" destId="{1192FB8D-B79B-4CD3-97CA-F327E1499C2D}" srcOrd="0" destOrd="0" presId="urn:microsoft.com/office/officeart/2005/8/layout/radial1"/>
    <dgm:cxn modelId="{7AB9709C-88C8-400D-9CDF-7332F743BB3F}" type="presOf" srcId="{C0D41C47-3505-4169-A687-DDA4900EABA2}" destId="{F96BC392-AD29-487C-AF5D-C838D0AAE177}" srcOrd="1" destOrd="0" presId="urn:microsoft.com/office/officeart/2005/8/layout/radial1"/>
    <dgm:cxn modelId="{83020D9B-BBEC-432E-987B-215F833B4469}" type="presOf" srcId="{764D0574-2401-4767-BAB0-892EF55FDA09}" destId="{5BF06C7A-D6D4-49DA-A188-DC4DBC19E26B}" srcOrd="1" destOrd="0" presId="urn:microsoft.com/office/officeart/2005/8/layout/radial1"/>
    <dgm:cxn modelId="{2BDAA9F0-2748-44B9-A0B5-53123D82E4C4}" type="presParOf" srcId="{408D37CE-152D-4E30-A339-0041259767D5}" destId="{9C8193AF-441E-4192-8846-69046D96D997}" srcOrd="0" destOrd="0" presId="urn:microsoft.com/office/officeart/2005/8/layout/radial1"/>
    <dgm:cxn modelId="{2F0BE31A-FD8C-4CBE-9C5F-1728D37028AF}" type="presParOf" srcId="{408D37CE-152D-4E30-A339-0041259767D5}" destId="{A758031D-AE7D-40DA-A482-F8B121EC7A99}" srcOrd="1" destOrd="0" presId="urn:microsoft.com/office/officeart/2005/8/layout/radial1"/>
    <dgm:cxn modelId="{A78CE37B-FAC9-4027-BD38-4A624917E650}" type="presParOf" srcId="{A758031D-AE7D-40DA-A482-F8B121EC7A99}" destId="{F96BC392-AD29-487C-AF5D-C838D0AAE177}" srcOrd="0" destOrd="0" presId="urn:microsoft.com/office/officeart/2005/8/layout/radial1"/>
    <dgm:cxn modelId="{13014024-F54A-434E-8BD9-FBA33F62F034}" type="presParOf" srcId="{408D37CE-152D-4E30-A339-0041259767D5}" destId="{52679757-0025-40F4-830D-AD8F76039BD8}" srcOrd="2" destOrd="0" presId="urn:microsoft.com/office/officeart/2005/8/layout/radial1"/>
    <dgm:cxn modelId="{F940B517-3E98-4C24-A323-188E7D88B7D1}" type="presParOf" srcId="{408D37CE-152D-4E30-A339-0041259767D5}" destId="{4B9F4F11-B47B-4055-A480-6A0F61037BB7}" srcOrd="3" destOrd="0" presId="urn:microsoft.com/office/officeart/2005/8/layout/radial1"/>
    <dgm:cxn modelId="{B6B7BF03-BAFB-4065-988A-3D52DC356547}" type="presParOf" srcId="{4B9F4F11-B47B-4055-A480-6A0F61037BB7}" destId="{6B16B1D0-E01E-4661-825B-C0CD50FFA472}" srcOrd="0" destOrd="0" presId="urn:microsoft.com/office/officeart/2005/8/layout/radial1"/>
    <dgm:cxn modelId="{EE48F715-ECA6-48E8-A149-071AD39FEAF9}" type="presParOf" srcId="{408D37CE-152D-4E30-A339-0041259767D5}" destId="{2897259B-75A6-41CD-8174-2F21F58B86B4}" srcOrd="4" destOrd="0" presId="urn:microsoft.com/office/officeart/2005/8/layout/radial1"/>
    <dgm:cxn modelId="{4704B485-66C6-4FC1-BEB1-DE0BE8056F03}" type="presParOf" srcId="{408D37CE-152D-4E30-A339-0041259767D5}" destId="{1C8EE681-13E4-4448-9098-01A81E0BEE1E}" srcOrd="5" destOrd="0" presId="urn:microsoft.com/office/officeart/2005/8/layout/radial1"/>
    <dgm:cxn modelId="{4F9C8D53-4B76-486C-B5F2-8352B0393635}" type="presParOf" srcId="{1C8EE681-13E4-4448-9098-01A81E0BEE1E}" destId="{5BF06C7A-D6D4-49DA-A188-DC4DBC19E26B}" srcOrd="0" destOrd="0" presId="urn:microsoft.com/office/officeart/2005/8/layout/radial1"/>
    <dgm:cxn modelId="{5130A568-4248-4E3A-93C9-C2F626F2B104}" type="presParOf" srcId="{408D37CE-152D-4E30-A339-0041259767D5}" destId="{A455B812-B806-49B7-B63F-7CEAF1CBC82C}" srcOrd="6" destOrd="0" presId="urn:microsoft.com/office/officeart/2005/8/layout/radial1"/>
    <dgm:cxn modelId="{96A39CE4-8202-461C-AD6D-B54774C77195}" type="presParOf" srcId="{408D37CE-152D-4E30-A339-0041259767D5}" destId="{1192FB8D-B79B-4CD3-97CA-F327E1499C2D}" srcOrd="7" destOrd="0" presId="urn:microsoft.com/office/officeart/2005/8/layout/radial1"/>
    <dgm:cxn modelId="{C5B972A9-E7DC-453D-BCBB-74EFA2D4DCCB}" type="presParOf" srcId="{1192FB8D-B79B-4CD3-97CA-F327E1499C2D}" destId="{3796C5E4-9A4D-48D7-9E11-2975D66A5607}" srcOrd="0" destOrd="0" presId="urn:microsoft.com/office/officeart/2005/8/layout/radial1"/>
    <dgm:cxn modelId="{8E659260-A3D3-46A3-BA3C-EED75B2D786B}" type="presParOf" srcId="{408D37CE-152D-4E30-A339-0041259767D5}" destId="{6A5345A6-E444-429E-BE23-456F148B1245}" srcOrd="8" destOrd="0" presId="urn:microsoft.com/office/officeart/2005/8/layout/radial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072A3E-894B-427E-9196-FC1C152A9132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2A27F212-8D3F-47CE-A3D1-1F48883EFDD1}">
      <dgm:prSet phldrT="[Text]" custT="1"/>
      <dgm:spPr/>
      <dgm:t>
        <a:bodyPr/>
        <a:lstStyle/>
        <a:p>
          <a:r>
            <a:rPr lang="en-GB" sz="3200" dirty="0" smtClean="0">
              <a:solidFill>
                <a:srgbClr val="3378CB"/>
              </a:solidFill>
            </a:rPr>
            <a:t>GMP</a:t>
          </a:r>
          <a:endParaRPr lang="en-GB" sz="3200" dirty="0">
            <a:solidFill>
              <a:srgbClr val="3378CB"/>
            </a:solidFill>
          </a:endParaRPr>
        </a:p>
      </dgm:t>
    </dgm:pt>
    <dgm:pt modelId="{8070D859-70C4-4264-8783-35379780053D}" type="parTrans" cxnId="{20DAABA3-91BF-4A1D-9CD8-6163823C3939}">
      <dgm:prSet/>
      <dgm:spPr/>
      <dgm:t>
        <a:bodyPr/>
        <a:lstStyle/>
        <a:p>
          <a:endParaRPr lang="en-GB"/>
        </a:p>
      </dgm:t>
    </dgm:pt>
    <dgm:pt modelId="{11931EC4-DA91-403D-B80D-8CA5C591FD25}" type="sibTrans" cxnId="{20DAABA3-91BF-4A1D-9CD8-6163823C3939}">
      <dgm:prSet/>
      <dgm:spPr/>
      <dgm:t>
        <a:bodyPr/>
        <a:lstStyle/>
        <a:p>
          <a:endParaRPr lang="en-GB"/>
        </a:p>
      </dgm:t>
    </dgm:pt>
    <dgm:pt modelId="{4E0CD90F-0981-4289-B1F9-AEF5B5BEAB93}">
      <dgm:prSet phldrT="[Text]" custT="1"/>
      <dgm:spPr/>
      <dgm:t>
        <a:bodyPr/>
        <a:lstStyle/>
        <a:p>
          <a:r>
            <a:rPr lang="en-GB" sz="3200" dirty="0" smtClean="0">
              <a:solidFill>
                <a:srgbClr val="3378CB"/>
              </a:solidFill>
            </a:rPr>
            <a:t>GHP</a:t>
          </a:r>
          <a:endParaRPr lang="en-GB" sz="3200" dirty="0">
            <a:solidFill>
              <a:srgbClr val="3378CB"/>
            </a:solidFill>
          </a:endParaRPr>
        </a:p>
      </dgm:t>
    </dgm:pt>
    <dgm:pt modelId="{4819C8D6-274B-419A-9C08-9AFDAA05191A}" type="parTrans" cxnId="{16C93C4F-F566-498B-82E1-D76410D9C330}">
      <dgm:prSet/>
      <dgm:spPr/>
      <dgm:t>
        <a:bodyPr/>
        <a:lstStyle/>
        <a:p>
          <a:endParaRPr lang="en-GB"/>
        </a:p>
      </dgm:t>
    </dgm:pt>
    <dgm:pt modelId="{D91032D7-E8A0-4C7C-9E24-B91F27521CBE}" type="sibTrans" cxnId="{16C93C4F-F566-498B-82E1-D76410D9C330}">
      <dgm:prSet/>
      <dgm:spPr/>
      <dgm:t>
        <a:bodyPr/>
        <a:lstStyle/>
        <a:p>
          <a:endParaRPr lang="en-GB"/>
        </a:p>
      </dgm:t>
    </dgm:pt>
    <dgm:pt modelId="{6E5EDB39-6624-45E2-B84A-4DFE09A0676D}">
      <dgm:prSet phldrT="[Text]" custT="1"/>
      <dgm:spPr/>
      <dgm:t>
        <a:bodyPr/>
        <a:lstStyle/>
        <a:p>
          <a:r>
            <a:rPr lang="en-GB" sz="2800" dirty="0" smtClean="0">
              <a:solidFill>
                <a:srgbClr val="3378CB"/>
              </a:solidFill>
            </a:rPr>
            <a:t>HACCP</a:t>
          </a:r>
          <a:endParaRPr lang="en-GB" sz="2800" dirty="0">
            <a:solidFill>
              <a:srgbClr val="3378CB"/>
            </a:solidFill>
          </a:endParaRPr>
        </a:p>
      </dgm:t>
    </dgm:pt>
    <dgm:pt modelId="{92C6C128-6970-4028-9495-02AF399B6772}" type="parTrans" cxnId="{3E1B6058-3E0F-483F-8195-54349A2D22CF}">
      <dgm:prSet/>
      <dgm:spPr/>
      <dgm:t>
        <a:bodyPr/>
        <a:lstStyle/>
        <a:p>
          <a:endParaRPr lang="en-GB"/>
        </a:p>
      </dgm:t>
    </dgm:pt>
    <dgm:pt modelId="{3BA404B9-181F-4FFB-AED0-BF309EDA9583}" type="sibTrans" cxnId="{3E1B6058-3E0F-483F-8195-54349A2D22CF}">
      <dgm:prSet/>
      <dgm:spPr/>
      <dgm:t>
        <a:bodyPr/>
        <a:lstStyle/>
        <a:p>
          <a:endParaRPr lang="en-GB"/>
        </a:p>
      </dgm:t>
    </dgm:pt>
    <dgm:pt modelId="{650BD61D-6EE6-4984-8064-1E0AEAD84C9E}" type="pres">
      <dgm:prSet presAssocID="{DC072A3E-894B-427E-9196-FC1C152A9132}" presName="arrowDiagram" presStyleCnt="0">
        <dgm:presLayoutVars>
          <dgm:chMax val="5"/>
          <dgm:dir/>
          <dgm:resizeHandles val="exact"/>
        </dgm:presLayoutVars>
      </dgm:prSet>
      <dgm:spPr/>
    </dgm:pt>
    <dgm:pt modelId="{55A7B5F7-96BC-4727-8063-B76A3790B200}" type="pres">
      <dgm:prSet presAssocID="{DC072A3E-894B-427E-9196-FC1C152A9132}" presName="arrow" presStyleLbl="bgShp" presStyleIdx="0" presStyleCnt="1"/>
      <dgm:spPr/>
    </dgm:pt>
    <dgm:pt modelId="{F9686A6C-1C8D-49CE-9106-61540DD4FE0F}" type="pres">
      <dgm:prSet presAssocID="{DC072A3E-894B-427E-9196-FC1C152A9132}" presName="arrowDiagram3" presStyleCnt="0"/>
      <dgm:spPr/>
    </dgm:pt>
    <dgm:pt modelId="{674D0A6F-79C4-4947-BBE4-166EB026578B}" type="pres">
      <dgm:prSet presAssocID="{2A27F212-8D3F-47CE-A3D1-1F48883EFDD1}" presName="bullet3a" presStyleLbl="node1" presStyleIdx="0" presStyleCnt="3"/>
      <dgm:spPr/>
    </dgm:pt>
    <dgm:pt modelId="{BADA0BB4-80D1-4FCC-B05B-6D6A3BCE9711}" type="pres">
      <dgm:prSet presAssocID="{2A27F212-8D3F-47CE-A3D1-1F48883EFDD1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E21A0A2-4851-4884-B591-E88730C97998}" type="pres">
      <dgm:prSet presAssocID="{4E0CD90F-0981-4289-B1F9-AEF5B5BEAB93}" presName="bullet3b" presStyleLbl="node1" presStyleIdx="1" presStyleCnt="3"/>
      <dgm:spPr/>
    </dgm:pt>
    <dgm:pt modelId="{B3C05696-DC4B-4192-A247-DCFBD541DC4A}" type="pres">
      <dgm:prSet presAssocID="{4E0CD90F-0981-4289-B1F9-AEF5B5BEAB93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E8AB787-B8F3-49E7-9439-AF334083D582}" type="pres">
      <dgm:prSet presAssocID="{6E5EDB39-6624-45E2-B84A-4DFE09A0676D}" presName="bullet3c" presStyleLbl="node1" presStyleIdx="2" presStyleCnt="3"/>
      <dgm:spPr/>
    </dgm:pt>
    <dgm:pt modelId="{6B8EEABC-3C48-496D-A2DA-8DEFB5A70860}" type="pres">
      <dgm:prSet presAssocID="{6E5EDB39-6624-45E2-B84A-4DFE09A0676D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0761E4F-5B63-425A-8A3D-158D7BAA1C58}" type="presOf" srcId="{2A27F212-8D3F-47CE-A3D1-1F48883EFDD1}" destId="{BADA0BB4-80D1-4FCC-B05B-6D6A3BCE9711}" srcOrd="0" destOrd="0" presId="urn:microsoft.com/office/officeart/2005/8/layout/arrow2"/>
    <dgm:cxn modelId="{20DAABA3-91BF-4A1D-9CD8-6163823C3939}" srcId="{DC072A3E-894B-427E-9196-FC1C152A9132}" destId="{2A27F212-8D3F-47CE-A3D1-1F48883EFDD1}" srcOrd="0" destOrd="0" parTransId="{8070D859-70C4-4264-8783-35379780053D}" sibTransId="{11931EC4-DA91-403D-B80D-8CA5C591FD25}"/>
    <dgm:cxn modelId="{529BECFA-B9A7-4BD5-B456-8DC36492AF82}" type="presOf" srcId="{6E5EDB39-6624-45E2-B84A-4DFE09A0676D}" destId="{6B8EEABC-3C48-496D-A2DA-8DEFB5A70860}" srcOrd="0" destOrd="0" presId="urn:microsoft.com/office/officeart/2005/8/layout/arrow2"/>
    <dgm:cxn modelId="{55B0F69F-0CBA-4AE5-99F2-A68981F83F78}" type="presOf" srcId="{4E0CD90F-0981-4289-B1F9-AEF5B5BEAB93}" destId="{B3C05696-DC4B-4192-A247-DCFBD541DC4A}" srcOrd="0" destOrd="0" presId="urn:microsoft.com/office/officeart/2005/8/layout/arrow2"/>
    <dgm:cxn modelId="{3E1B6058-3E0F-483F-8195-54349A2D22CF}" srcId="{DC072A3E-894B-427E-9196-FC1C152A9132}" destId="{6E5EDB39-6624-45E2-B84A-4DFE09A0676D}" srcOrd="2" destOrd="0" parTransId="{92C6C128-6970-4028-9495-02AF399B6772}" sibTransId="{3BA404B9-181F-4FFB-AED0-BF309EDA9583}"/>
    <dgm:cxn modelId="{51B59F5D-FAD1-401D-A456-1D1B7458BF9F}" type="presOf" srcId="{DC072A3E-894B-427E-9196-FC1C152A9132}" destId="{650BD61D-6EE6-4984-8064-1E0AEAD84C9E}" srcOrd="0" destOrd="0" presId="urn:microsoft.com/office/officeart/2005/8/layout/arrow2"/>
    <dgm:cxn modelId="{16C93C4F-F566-498B-82E1-D76410D9C330}" srcId="{DC072A3E-894B-427E-9196-FC1C152A9132}" destId="{4E0CD90F-0981-4289-B1F9-AEF5B5BEAB93}" srcOrd="1" destOrd="0" parTransId="{4819C8D6-274B-419A-9C08-9AFDAA05191A}" sibTransId="{D91032D7-E8A0-4C7C-9E24-B91F27521CBE}"/>
    <dgm:cxn modelId="{3C8F87B9-0945-4B4C-9F16-A854CDE828E0}" type="presParOf" srcId="{650BD61D-6EE6-4984-8064-1E0AEAD84C9E}" destId="{55A7B5F7-96BC-4727-8063-B76A3790B200}" srcOrd="0" destOrd="0" presId="urn:microsoft.com/office/officeart/2005/8/layout/arrow2"/>
    <dgm:cxn modelId="{44094240-D593-475F-B4BD-36F444BCF133}" type="presParOf" srcId="{650BD61D-6EE6-4984-8064-1E0AEAD84C9E}" destId="{F9686A6C-1C8D-49CE-9106-61540DD4FE0F}" srcOrd="1" destOrd="0" presId="urn:microsoft.com/office/officeart/2005/8/layout/arrow2"/>
    <dgm:cxn modelId="{234FF266-B495-4486-A189-890AA3AB5847}" type="presParOf" srcId="{F9686A6C-1C8D-49CE-9106-61540DD4FE0F}" destId="{674D0A6F-79C4-4947-BBE4-166EB026578B}" srcOrd="0" destOrd="0" presId="urn:microsoft.com/office/officeart/2005/8/layout/arrow2"/>
    <dgm:cxn modelId="{A0A73BAC-E190-425D-B4C8-69CAA142A9F7}" type="presParOf" srcId="{F9686A6C-1C8D-49CE-9106-61540DD4FE0F}" destId="{BADA0BB4-80D1-4FCC-B05B-6D6A3BCE9711}" srcOrd="1" destOrd="0" presId="urn:microsoft.com/office/officeart/2005/8/layout/arrow2"/>
    <dgm:cxn modelId="{B4329E76-BEF6-4D24-BE38-7DEB5CC4319C}" type="presParOf" srcId="{F9686A6C-1C8D-49CE-9106-61540DD4FE0F}" destId="{5E21A0A2-4851-4884-B591-E88730C97998}" srcOrd="2" destOrd="0" presId="urn:microsoft.com/office/officeart/2005/8/layout/arrow2"/>
    <dgm:cxn modelId="{08F55182-B59D-4255-8340-3717FF587AAD}" type="presParOf" srcId="{F9686A6C-1C8D-49CE-9106-61540DD4FE0F}" destId="{B3C05696-DC4B-4192-A247-DCFBD541DC4A}" srcOrd="3" destOrd="0" presId="urn:microsoft.com/office/officeart/2005/8/layout/arrow2"/>
    <dgm:cxn modelId="{3C2BC2CC-0429-4156-B834-6BE2103CDC5F}" type="presParOf" srcId="{F9686A6C-1C8D-49CE-9106-61540DD4FE0F}" destId="{FE8AB787-B8F3-49E7-9439-AF334083D582}" srcOrd="4" destOrd="0" presId="urn:microsoft.com/office/officeart/2005/8/layout/arrow2"/>
    <dgm:cxn modelId="{217C6493-DDFE-46BF-9D1C-0E6F3493CC43}" type="presParOf" srcId="{F9686A6C-1C8D-49CE-9106-61540DD4FE0F}" destId="{6B8EEABC-3C48-496D-A2DA-8DEFB5A70860}" srcOrd="5" destOrd="0" presId="urn:microsoft.com/office/officeart/2005/8/layout/arrow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938698E-3BAE-450E-B05D-C526AC172A3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610DCA0-B8C9-4FC0-B9D7-E0AEFB78E0C6}">
      <dgm:prSet phldrT="[Text]"/>
      <dgm:spPr>
        <a:solidFill>
          <a:srgbClr val="FFC000"/>
        </a:solidFill>
      </dgm:spPr>
      <dgm:t>
        <a:bodyPr/>
        <a:lstStyle/>
        <a:p>
          <a:r>
            <a:rPr lang="en-GB" dirty="0" smtClean="0"/>
            <a:t>Finish shelf life experiment</a:t>
          </a:r>
          <a:endParaRPr lang="en-GB" dirty="0"/>
        </a:p>
      </dgm:t>
    </dgm:pt>
    <dgm:pt modelId="{1F10C3E9-40AD-4DB0-A807-5B7068B2FBC1}" type="parTrans" cxnId="{A3809F9C-167C-4A97-AC31-BF9795A53468}">
      <dgm:prSet/>
      <dgm:spPr/>
      <dgm:t>
        <a:bodyPr/>
        <a:lstStyle/>
        <a:p>
          <a:endParaRPr lang="en-GB"/>
        </a:p>
      </dgm:t>
    </dgm:pt>
    <dgm:pt modelId="{310436FB-0D2B-4CCE-B128-6FE6C2817462}" type="sibTrans" cxnId="{A3809F9C-167C-4A97-AC31-BF9795A53468}">
      <dgm:prSet/>
      <dgm:spPr/>
      <dgm:t>
        <a:bodyPr/>
        <a:lstStyle/>
        <a:p>
          <a:endParaRPr lang="en-GB"/>
        </a:p>
      </dgm:t>
    </dgm:pt>
    <dgm:pt modelId="{0ADC2190-88B4-421C-A0C2-AFCA5C5E3485}">
      <dgm:prSet phldrT="[Text]"/>
      <dgm:spPr>
        <a:solidFill>
          <a:srgbClr val="FFC000"/>
        </a:solidFill>
      </dgm:spPr>
      <dgm:t>
        <a:bodyPr/>
        <a:lstStyle/>
        <a:p>
          <a:r>
            <a:rPr lang="en-GB" dirty="0" smtClean="0"/>
            <a:t>Propose marketing plan with marketing strategy</a:t>
          </a:r>
          <a:endParaRPr lang="en-GB" dirty="0"/>
        </a:p>
      </dgm:t>
    </dgm:pt>
    <dgm:pt modelId="{EDD31F7C-313A-4389-89FB-1747F56824D7}" type="parTrans" cxnId="{F322FB4E-C821-4E76-A553-4BE3C1F9FCA5}">
      <dgm:prSet/>
      <dgm:spPr/>
      <dgm:t>
        <a:bodyPr/>
        <a:lstStyle/>
        <a:p>
          <a:endParaRPr lang="en-GB"/>
        </a:p>
      </dgm:t>
    </dgm:pt>
    <dgm:pt modelId="{34714DE7-06B2-41AE-A9CD-77E7E14EB73D}" type="sibTrans" cxnId="{F322FB4E-C821-4E76-A553-4BE3C1F9FCA5}">
      <dgm:prSet/>
      <dgm:spPr/>
      <dgm:t>
        <a:bodyPr/>
        <a:lstStyle/>
        <a:p>
          <a:endParaRPr lang="en-GB"/>
        </a:p>
      </dgm:t>
    </dgm:pt>
    <dgm:pt modelId="{AB5198EC-B5DE-416B-8B74-18C6F2B8BD54}">
      <dgm:prSet phldrT="[Text]"/>
      <dgm:spPr>
        <a:solidFill>
          <a:srgbClr val="FFC000"/>
        </a:solidFill>
      </dgm:spPr>
      <dgm:t>
        <a:bodyPr/>
        <a:lstStyle/>
        <a:p>
          <a:r>
            <a:rPr lang="en-GB" dirty="0" smtClean="0"/>
            <a:t>Propose a product launch strategy</a:t>
          </a:r>
          <a:endParaRPr lang="en-GB" dirty="0"/>
        </a:p>
      </dgm:t>
    </dgm:pt>
    <dgm:pt modelId="{368FCF89-80B1-4AA7-BC02-A28088B86AD1}" type="parTrans" cxnId="{6D309C9E-68F3-4794-B847-CE45EB1B0055}">
      <dgm:prSet/>
      <dgm:spPr/>
      <dgm:t>
        <a:bodyPr/>
        <a:lstStyle/>
        <a:p>
          <a:endParaRPr lang="en-GB"/>
        </a:p>
      </dgm:t>
    </dgm:pt>
    <dgm:pt modelId="{8FB4E532-7E88-4681-9643-DD216E9DCCC7}" type="sibTrans" cxnId="{6D309C9E-68F3-4794-B847-CE45EB1B0055}">
      <dgm:prSet/>
      <dgm:spPr/>
      <dgm:t>
        <a:bodyPr/>
        <a:lstStyle/>
        <a:p>
          <a:endParaRPr lang="en-GB"/>
        </a:p>
      </dgm:t>
    </dgm:pt>
    <dgm:pt modelId="{0AD8E83A-F9F0-4666-BBC3-DB2E73756E64}">
      <dgm:prSet phldrT="[Text]"/>
      <dgm:spPr>
        <a:solidFill>
          <a:srgbClr val="FFC000"/>
        </a:solidFill>
      </dgm:spPr>
      <dgm:t>
        <a:bodyPr/>
        <a:lstStyle/>
        <a:p>
          <a:r>
            <a:rPr lang="en-GB" dirty="0" smtClean="0"/>
            <a:t>Product test launch with presentation of final </a:t>
          </a:r>
          <a:endParaRPr lang="en-GB" dirty="0"/>
        </a:p>
      </dgm:t>
    </dgm:pt>
    <dgm:pt modelId="{ED227A70-BA0C-43EE-8BF1-ED24BF0A039B}" type="parTrans" cxnId="{338A19F7-3292-4E00-98C4-D9124D6BE1F5}">
      <dgm:prSet/>
      <dgm:spPr/>
      <dgm:t>
        <a:bodyPr/>
        <a:lstStyle/>
        <a:p>
          <a:endParaRPr lang="en-GB"/>
        </a:p>
      </dgm:t>
    </dgm:pt>
    <dgm:pt modelId="{50F76F3B-C54E-4EFA-B420-5ED76EB36BBB}" type="sibTrans" cxnId="{338A19F7-3292-4E00-98C4-D9124D6BE1F5}">
      <dgm:prSet/>
      <dgm:spPr/>
      <dgm:t>
        <a:bodyPr/>
        <a:lstStyle/>
        <a:p>
          <a:endParaRPr lang="en-GB"/>
        </a:p>
      </dgm:t>
    </dgm:pt>
    <dgm:pt modelId="{09D0AE06-901E-4788-AB4B-2FEBAB0BCD74}" type="pres">
      <dgm:prSet presAssocID="{F938698E-3BAE-450E-B05D-C526AC172A3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1DFD7A76-F970-44DE-82D6-1394392DD3D0}" type="pres">
      <dgm:prSet presAssocID="{3610DCA0-B8C9-4FC0-B9D7-E0AEFB78E0C6}" presName="parentLin" presStyleCnt="0"/>
      <dgm:spPr/>
    </dgm:pt>
    <dgm:pt modelId="{0C5D86DD-6412-4E1B-9349-A296EF5878C4}" type="pres">
      <dgm:prSet presAssocID="{3610DCA0-B8C9-4FC0-B9D7-E0AEFB78E0C6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93E15CDB-BF64-4522-8CA4-66F7CCD9168C}" type="pres">
      <dgm:prSet presAssocID="{3610DCA0-B8C9-4FC0-B9D7-E0AEFB78E0C6}" presName="parentText" presStyleLbl="node1" presStyleIdx="0" presStyleCnt="4" custScaleX="91337" custLinFactX="7537" custLinFactNeighborX="100000" custLinFactNeighborY="-5108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54B1FA-AF2F-4BC8-BC1B-1581BF11C1DB}" type="pres">
      <dgm:prSet presAssocID="{3610DCA0-B8C9-4FC0-B9D7-E0AEFB78E0C6}" presName="negativeSpace" presStyleCnt="0"/>
      <dgm:spPr/>
    </dgm:pt>
    <dgm:pt modelId="{50696766-61FD-469C-80F5-472BFE7E8DA3}" type="pres">
      <dgm:prSet presAssocID="{3610DCA0-B8C9-4FC0-B9D7-E0AEFB78E0C6}" presName="childText" presStyleLbl="conFgAcc1" presStyleIdx="0" presStyleCnt="4">
        <dgm:presLayoutVars>
          <dgm:bulletEnabled val="1"/>
        </dgm:presLayoutVars>
      </dgm:prSet>
      <dgm:spPr>
        <a:noFill/>
      </dgm:spPr>
    </dgm:pt>
    <dgm:pt modelId="{5B5AD43F-FAFD-43E0-AF9A-2222712F8FAF}" type="pres">
      <dgm:prSet presAssocID="{310436FB-0D2B-4CCE-B128-6FE6C2817462}" presName="spaceBetweenRectangles" presStyleCnt="0"/>
      <dgm:spPr/>
    </dgm:pt>
    <dgm:pt modelId="{4ED422B5-C10A-417F-91F6-DAF35305A575}" type="pres">
      <dgm:prSet presAssocID="{0ADC2190-88B4-421C-A0C2-AFCA5C5E3485}" presName="parentLin" presStyleCnt="0"/>
      <dgm:spPr/>
    </dgm:pt>
    <dgm:pt modelId="{C05B48AF-471B-49AB-98D9-F0E4C6D3B1C0}" type="pres">
      <dgm:prSet presAssocID="{0ADC2190-88B4-421C-A0C2-AFCA5C5E3485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AA1BF030-2CE1-424B-8A2D-BF8E3E13AD87}" type="pres">
      <dgm:prSet presAssocID="{0ADC2190-88B4-421C-A0C2-AFCA5C5E3485}" presName="parentText" presStyleLbl="node1" presStyleIdx="1" presStyleCnt="4" custScaleX="90182" custLinFactX="8750" custLinFactNeighborX="100000" custLinFactNeighborY="-5567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2C9932A-7543-41EA-AD36-1A411B91EFC4}" type="pres">
      <dgm:prSet presAssocID="{0ADC2190-88B4-421C-A0C2-AFCA5C5E3485}" presName="negativeSpace" presStyleCnt="0"/>
      <dgm:spPr/>
    </dgm:pt>
    <dgm:pt modelId="{918D939F-52DE-40F9-A956-870C9D9CDB9E}" type="pres">
      <dgm:prSet presAssocID="{0ADC2190-88B4-421C-A0C2-AFCA5C5E3485}" presName="childText" presStyleLbl="conFgAcc1" presStyleIdx="1" presStyleCnt="4">
        <dgm:presLayoutVars>
          <dgm:bulletEnabled val="1"/>
        </dgm:presLayoutVars>
      </dgm:prSet>
      <dgm:spPr>
        <a:noFill/>
      </dgm:spPr>
    </dgm:pt>
    <dgm:pt modelId="{0BEE3BEF-DAB5-4585-A01D-5ED3BECCDC43}" type="pres">
      <dgm:prSet presAssocID="{34714DE7-06B2-41AE-A9CD-77E7E14EB73D}" presName="spaceBetweenRectangles" presStyleCnt="0"/>
      <dgm:spPr/>
    </dgm:pt>
    <dgm:pt modelId="{E8E0F608-D101-4ACC-997C-623517F37505}" type="pres">
      <dgm:prSet presAssocID="{AB5198EC-B5DE-416B-8B74-18C6F2B8BD54}" presName="parentLin" presStyleCnt="0"/>
      <dgm:spPr/>
    </dgm:pt>
    <dgm:pt modelId="{E440A704-8F45-428F-BFF2-A9D8C7884E49}" type="pres">
      <dgm:prSet presAssocID="{AB5198EC-B5DE-416B-8B74-18C6F2B8BD54}" presName="parentLeftMargin" presStyleLbl="node1" presStyleIdx="1" presStyleCnt="4"/>
      <dgm:spPr/>
      <dgm:t>
        <a:bodyPr/>
        <a:lstStyle/>
        <a:p>
          <a:endParaRPr lang="zh-CN" altLang="en-US"/>
        </a:p>
      </dgm:t>
    </dgm:pt>
    <dgm:pt modelId="{627BDD9B-045E-4DC8-8E39-B503F153E3B8}" type="pres">
      <dgm:prSet presAssocID="{AB5198EC-B5DE-416B-8B74-18C6F2B8BD54}" presName="parentText" presStyleLbl="node1" presStyleIdx="2" presStyleCnt="4" custScaleX="90301" custLinFactX="8750" custLinFactNeighborX="100000" custLinFactNeighborY="-46715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770220B-F60B-46D3-A8FD-5452DD513650}" type="pres">
      <dgm:prSet presAssocID="{AB5198EC-B5DE-416B-8B74-18C6F2B8BD54}" presName="negativeSpace" presStyleCnt="0"/>
      <dgm:spPr/>
    </dgm:pt>
    <dgm:pt modelId="{BB36742A-9F67-473C-A48C-FA5861180F16}" type="pres">
      <dgm:prSet presAssocID="{AB5198EC-B5DE-416B-8B74-18C6F2B8BD54}" presName="childText" presStyleLbl="conFgAcc1" presStyleIdx="2" presStyleCnt="4">
        <dgm:presLayoutVars>
          <dgm:bulletEnabled val="1"/>
        </dgm:presLayoutVars>
      </dgm:prSet>
      <dgm:spPr>
        <a:noFill/>
      </dgm:spPr>
    </dgm:pt>
    <dgm:pt modelId="{E464A06C-2D18-4A69-A889-71B6C5348556}" type="pres">
      <dgm:prSet presAssocID="{8FB4E532-7E88-4681-9643-DD216E9DCCC7}" presName="spaceBetweenRectangles" presStyleCnt="0"/>
      <dgm:spPr/>
    </dgm:pt>
    <dgm:pt modelId="{C0055712-B2D1-4F13-85AF-F42A081FC797}" type="pres">
      <dgm:prSet presAssocID="{0AD8E83A-F9F0-4666-BBC3-DB2E73756E64}" presName="parentLin" presStyleCnt="0"/>
      <dgm:spPr/>
    </dgm:pt>
    <dgm:pt modelId="{E7182075-9A3F-4D17-9212-388C80A459A7}" type="pres">
      <dgm:prSet presAssocID="{0AD8E83A-F9F0-4666-BBC3-DB2E73756E64}" presName="parentLeftMargin" presStyleLbl="node1" presStyleIdx="2" presStyleCnt="4"/>
      <dgm:spPr/>
      <dgm:t>
        <a:bodyPr/>
        <a:lstStyle/>
        <a:p>
          <a:endParaRPr lang="zh-CN" altLang="en-US"/>
        </a:p>
      </dgm:t>
    </dgm:pt>
    <dgm:pt modelId="{5F8B248A-0076-4311-B3BF-0BDF113FCF40}" type="pres">
      <dgm:prSet presAssocID="{0AD8E83A-F9F0-4666-BBC3-DB2E73756E64}" presName="parentText" presStyleLbl="node1" presStyleIdx="3" presStyleCnt="4" custScaleX="92726" custLinFactX="7537" custLinFactNeighborX="100000" custLinFactNeighborY="-4474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8A98A4-E2F3-404B-9E97-1DCD64A271FC}" type="pres">
      <dgm:prSet presAssocID="{0AD8E83A-F9F0-4666-BBC3-DB2E73756E64}" presName="negativeSpace" presStyleCnt="0"/>
      <dgm:spPr/>
    </dgm:pt>
    <dgm:pt modelId="{A0128913-1AC4-4D9C-8538-5D149C4570E9}" type="pres">
      <dgm:prSet presAssocID="{0AD8E83A-F9F0-4666-BBC3-DB2E73756E64}" presName="childText" presStyleLbl="conFgAcc1" presStyleIdx="3" presStyleCnt="4">
        <dgm:presLayoutVars>
          <dgm:bulletEnabled val="1"/>
        </dgm:presLayoutVars>
      </dgm:prSet>
      <dgm:spPr>
        <a:noFill/>
      </dgm:spPr>
    </dgm:pt>
  </dgm:ptLst>
  <dgm:cxnLst>
    <dgm:cxn modelId="{C03B26F8-6642-4C42-93A0-128E602746E2}" type="presOf" srcId="{0ADC2190-88B4-421C-A0C2-AFCA5C5E3485}" destId="{C05B48AF-471B-49AB-98D9-F0E4C6D3B1C0}" srcOrd="0" destOrd="0" presId="urn:microsoft.com/office/officeart/2005/8/layout/list1"/>
    <dgm:cxn modelId="{A3809F9C-167C-4A97-AC31-BF9795A53468}" srcId="{F938698E-3BAE-450E-B05D-C526AC172A38}" destId="{3610DCA0-B8C9-4FC0-B9D7-E0AEFB78E0C6}" srcOrd="0" destOrd="0" parTransId="{1F10C3E9-40AD-4DB0-A807-5B7068B2FBC1}" sibTransId="{310436FB-0D2B-4CCE-B128-6FE6C2817462}"/>
    <dgm:cxn modelId="{8509E333-2CB5-4E8D-8FC1-67B6149A2C1D}" type="presOf" srcId="{3610DCA0-B8C9-4FC0-B9D7-E0AEFB78E0C6}" destId="{0C5D86DD-6412-4E1B-9349-A296EF5878C4}" srcOrd="0" destOrd="0" presId="urn:microsoft.com/office/officeart/2005/8/layout/list1"/>
    <dgm:cxn modelId="{6D309C9E-68F3-4794-B847-CE45EB1B0055}" srcId="{F938698E-3BAE-450E-B05D-C526AC172A38}" destId="{AB5198EC-B5DE-416B-8B74-18C6F2B8BD54}" srcOrd="2" destOrd="0" parTransId="{368FCF89-80B1-4AA7-BC02-A28088B86AD1}" sibTransId="{8FB4E532-7E88-4681-9643-DD216E9DCCC7}"/>
    <dgm:cxn modelId="{7A8AD0E8-A0FE-48FA-8C3C-B801D21C59E5}" type="presOf" srcId="{F938698E-3BAE-450E-B05D-C526AC172A38}" destId="{09D0AE06-901E-4788-AB4B-2FEBAB0BCD74}" srcOrd="0" destOrd="0" presId="urn:microsoft.com/office/officeart/2005/8/layout/list1"/>
    <dgm:cxn modelId="{338A19F7-3292-4E00-98C4-D9124D6BE1F5}" srcId="{F938698E-3BAE-450E-B05D-C526AC172A38}" destId="{0AD8E83A-F9F0-4666-BBC3-DB2E73756E64}" srcOrd="3" destOrd="0" parTransId="{ED227A70-BA0C-43EE-8BF1-ED24BF0A039B}" sibTransId="{50F76F3B-C54E-4EFA-B420-5ED76EB36BBB}"/>
    <dgm:cxn modelId="{D873D406-8986-4B63-9945-A103212950CF}" type="presOf" srcId="{AB5198EC-B5DE-416B-8B74-18C6F2B8BD54}" destId="{627BDD9B-045E-4DC8-8E39-B503F153E3B8}" srcOrd="1" destOrd="0" presId="urn:microsoft.com/office/officeart/2005/8/layout/list1"/>
    <dgm:cxn modelId="{71964129-2562-455A-9826-A00D7D58C338}" type="presOf" srcId="{0ADC2190-88B4-421C-A0C2-AFCA5C5E3485}" destId="{AA1BF030-2CE1-424B-8A2D-BF8E3E13AD87}" srcOrd="1" destOrd="0" presId="urn:microsoft.com/office/officeart/2005/8/layout/list1"/>
    <dgm:cxn modelId="{11E555F5-479C-4B52-9CA3-EDD9AD79DF75}" type="presOf" srcId="{0AD8E83A-F9F0-4666-BBC3-DB2E73756E64}" destId="{5F8B248A-0076-4311-B3BF-0BDF113FCF40}" srcOrd="1" destOrd="0" presId="urn:microsoft.com/office/officeart/2005/8/layout/list1"/>
    <dgm:cxn modelId="{F322FB4E-C821-4E76-A553-4BE3C1F9FCA5}" srcId="{F938698E-3BAE-450E-B05D-C526AC172A38}" destId="{0ADC2190-88B4-421C-A0C2-AFCA5C5E3485}" srcOrd="1" destOrd="0" parTransId="{EDD31F7C-313A-4389-89FB-1747F56824D7}" sibTransId="{34714DE7-06B2-41AE-A9CD-77E7E14EB73D}"/>
    <dgm:cxn modelId="{26CBD032-B71D-44A6-BDB8-FFF6E5DB57D1}" type="presOf" srcId="{AB5198EC-B5DE-416B-8B74-18C6F2B8BD54}" destId="{E440A704-8F45-428F-BFF2-A9D8C7884E49}" srcOrd="0" destOrd="0" presId="urn:microsoft.com/office/officeart/2005/8/layout/list1"/>
    <dgm:cxn modelId="{3A15E3EA-C139-4578-8489-DDADB901CDC3}" type="presOf" srcId="{0AD8E83A-F9F0-4666-BBC3-DB2E73756E64}" destId="{E7182075-9A3F-4D17-9212-388C80A459A7}" srcOrd="0" destOrd="0" presId="urn:microsoft.com/office/officeart/2005/8/layout/list1"/>
    <dgm:cxn modelId="{72229798-B21E-47EB-AD0F-57BD4805F151}" type="presOf" srcId="{3610DCA0-B8C9-4FC0-B9D7-E0AEFB78E0C6}" destId="{93E15CDB-BF64-4522-8CA4-66F7CCD9168C}" srcOrd="1" destOrd="0" presId="urn:microsoft.com/office/officeart/2005/8/layout/list1"/>
    <dgm:cxn modelId="{34001063-00CD-4E98-9B4C-F642F3B719C0}" type="presParOf" srcId="{09D0AE06-901E-4788-AB4B-2FEBAB0BCD74}" destId="{1DFD7A76-F970-44DE-82D6-1394392DD3D0}" srcOrd="0" destOrd="0" presId="urn:microsoft.com/office/officeart/2005/8/layout/list1"/>
    <dgm:cxn modelId="{CE28ED74-6856-484E-BF59-0801405FA772}" type="presParOf" srcId="{1DFD7A76-F970-44DE-82D6-1394392DD3D0}" destId="{0C5D86DD-6412-4E1B-9349-A296EF5878C4}" srcOrd="0" destOrd="0" presId="urn:microsoft.com/office/officeart/2005/8/layout/list1"/>
    <dgm:cxn modelId="{D892520D-3598-45A6-97A3-F208A817E5EE}" type="presParOf" srcId="{1DFD7A76-F970-44DE-82D6-1394392DD3D0}" destId="{93E15CDB-BF64-4522-8CA4-66F7CCD9168C}" srcOrd="1" destOrd="0" presId="urn:microsoft.com/office/officeart/2005/8/layout/list1"/>
    <dgm:cxn modelId="{26CB55D8-6324-4940-8706-9DFA51993296}" type="presParOf" srcId="{09D0AE06-901E-4788-AB4B-2FEBAB0BCD74}" destId="{3554B1FA-AF2F-4BC8-BC1B-1581BF11C1DB}" srcOrd="1" destOrd="0" presId="urn:microsoft.com/office/officeart/2005/8/layout/list1"/>
    <dgm:cxn modelId="{B10BE85B-5B4C-46FC-A4A3-6C5C1D3F1F0E}" type="presParOf" srcId="{09D0AE06-901E-4788-AB4B-2FEBAB0BCD74}" destId="{50696766-61FD-469C-80F5-472BFE7E8DA3}" srcOrd="2" destOrd="0" presId="urn:microsoft.com/office/officeart/2005/8/layout/list1"/>
    <dgm:cxn modelId="{C75EB6A2-5968-44DA-8B5C-EB80E4FDDEDE}" type="presParOf" srcId="{09D0AE06-901E-4788-AB4B-2FEBAB0BCD74}" destId="{5B5AD43F-FAFD-43E0-AF9A-2222712F8FAF}" srcOrd="3" destOrd="0" presId="urn:microsoft.com/office/officeart/2005/8/layout/list1"/>
    <dgm:cxn modelId="{020CD042-738B-485E-A96F-F66E807CF4C5}" type="presParOf" srcId="{09D0AE06-901E-4788-AB4B-2FEBAB0BCD74}" destId="{4ED422B5-C10A-417F-91F6-DAF35305A575}" srcOrd="4" destOrd="0" presId="urn:microsoft.com/office/officeart/2005/8/layout/list1"/>
    <dgm:cxn modelId="{9FB172EF-6AFB-4633-90BC-AB666D3B480C}" type="presParOf" srcId="{4ED422B5-C10A-417F-91F6-DAF35305A575}" destId="{C05B48AF-471B-49AB-98D9-F0E4C6D3B1C0}" srcOrd="0" destOrd="0" presId="urn:microsoft.com/office/officeart/2005/8/layout/list1"/>
    <dgm:cxn modelId="{A0E879B6-DADE-4D55-8FE4-24FA9FE0716B}" type="presParOf" srcId="{4ED422B5-C10A-417F-91F6-DAF35305A575}" destId="{AA1BF030-2CE1-424B-8A2D-BF8E3E13AD87}" srcOrd="1" destOrd="0" presId="urn:microsoft.com/office/officeart/2005/8/layout/list1"/>
    <dgm:cxn modelId="{1098194B-AAC5-4FE0-966B-82DFBEC8C4AA}" type="presParOf" srcId="{09D0AE06-901E-4788-AB4B-2FEBAB0BCD74}" destId="{52C9932A-7543-41EA-AD36-1A411B91EFC4}" srcOrd="5" destOrd="0" presId="urn:microsoft.com/office/officeart/2005/8/layout/list1"/>
    <dgm:cxn modelId="{25538714-9119-481E-98A6-D23220A22774}" type="presParOf" srcId="{09D0AE06-901E-4788-AB4B-2FEBAB0BCD74}" destId="{918D939F-52DE-40F9-A956-870C9D9CDB9E}" srcOrd="6" destOrd="0" presId="urn:microsoft.com/office/officeart/2005/8/layout/list1"/>
    <dgm:cxn modelId="{B725A894-20C5-4FED-863B-F45A0C178D71}" type="presParOf" srcId="{09D0AE06-901E-4788-AB4B-2FEBAB0BCD74}" destId="{0BEE3BEF-DAB5-4585-A01D-5ED3BECCDC43}" srcOrd="7" destOrd="0" presId="urn:microsoft.com/office/officeart/2005/8/layout/list1"/>
    <dgm:cxn modelId="{1230D3E0-F5EA-4895-BDC7-6098F019424B}" type="presParOf" srcId="{09D0AE06-901E-4788-AB4B-2FEBAB0BCD74}" destId="{E8E0F608-D101-4ACC-997C-623517F37505}" srcOrd="8" destOrd="0" presId="urn:microsoft.com/office/officeart/2005/8/layout/list1"/>
    <dgm:cxn modelId="{662E1D6F-2518-4F35-B91B-351EBD3473E4}" type="presParOf" srcId="{E8E0F608-D101-4ACC-997C-623517F37505}" destId="{E440A704-8F45-428F-BFF2-A9D8C7884E49}" srcOrd="0" destOrd="0" presId="urn:microsoft.com/office/officeart/2005/8/layout/list1"/>
    <dgm:cxn modelId="{9FA5AD87-B0A3-4EBC-BB24-5B935331553E}" type="presParOf" srcId="{E8E0F608-D101-4ACC-997C-623517F37505}" destId="{627BDD9B-045E-4DC8-8E39-B503F153E3B8}" srcOrd="1" destOrd="0" presId="urn:microsoft.com/office/officeart/2005/8/layout/list1"/>
    <dgm:cxn modelId="{E4CF099E-C138-469B-9124-4FE3F7E398C3}" type="presParOf" srcId="{09D0AE06-901E-4788-AB4B-2FEBAB0BCD74}" destId="{4770220B-F60B-46D3-A8FD-5452DD513650}" srcOrd="9" destOrd="0" presId="urn:microsoft.com/office/officeart/2005/8/layout/list1"/>
    <dgm:cxn modelId="{F0373176-4890-4206-ABB1-AFB48CC3E548}" type="presParOf" srcId="{09D0AE06-901E-4788-AB4B-2FEBAB0BCD74}" destId="{BB36742A-9F67-473C-A48C-FA5861180F16}" srcOrd="10" destOrd="0" presId="urn:microsoft.com/office/officeart/2005/8/layout/list1"/>
    <dgm:cxn modelId="{50E3EE86-6C3A-4C0A-82E8-D297EB2965FE}" type="presParOf" srcId="{09D0AE06-901E-4788-AB4B-2FEBAB0BCD74}" destId="{E464A06C-2D18-4A69-A889-71B6C5348556}" srcOrd="11" destOrd="0" presId="urn:microsoft.com/office/officeart/2005/8/layout/list1"/>
    <dgm:cxn modelId="{9C0A255A-E8A5-48B7-8019-A0543A066D45}" type="presParOf" srcId="{09D0AE06-901E-4788-AB4B-2FEBAB0BCD74}" destId="{C0055712-B2D1-4F13-85AF-F42A081FC797}" srcOrd="12" destOrd="0" presId="urn:microsoft.com/office/officeart/2005/8/layout/list1"/>
    <dgm:cxn modelId="{33409EB0-2BE5-474E-9729-1C2C725ECB73}" type="presParOf" srcId="{C0055712-B2D1-4F13-85AF-F42A081FC797}" destId="{E7182075-9A3F-4D17-9212-388C80A459A7}" srcOrd="0" destOrd="0" presId="urn:microsoft.com/office/officeart/2005/8/layout/list1"/>
    <dgm:cxn modelId="{F65983C2-0843-4E3E-BC76-E03695050D9B}" type="presParOf" srcId="{C0055712-B2D1-4F13-85AF-F42A081FC797}" destId="{5F8B248A-0076-4311-B3BF-0BDF113FCF40}" srcOrd="1" destOrd="0" presId="urn:microsoft.com/office/officeart/2005/8/layout/list1"/>
    <dgm:cxn modelId="{0F740B25-FACC-4F93-A3B4-3770E1BF6C9B}" type="presParOf" srcId="{09D0AE06-901E-4788-AB4B-2FEBAB0BCD74}" destId="{FF8A98A4-E2F3-404B-9E97-1DCD64A271FC}" srcOrd="13" destOrd="0" presId="urn:microsoft.com/office/officeart/2005/8/layout/list1"/>
    <dgm:cxn modelId="{C1E54C44-BC93-4A67-8C14-5F33766B1300}" type="presParOf" srcId="{09D0AE06-901E-4788-AB4B-2FEBAB0BCD74}" destId="{A0128913-1AC4-4D9C-8538-5D149C4570E9}" srcOrd="14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0B3930-611C-40A0-82F5-EB87CB632882}" type="datetimeFigureOut">
              <a:rPr lang="zh-CN" altLang="en-US" smtClean="0"/>
              <a:pPr/>
              <a:t>2011/8/5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30DCB9-8463-4679-BE79-1B3768A52FA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0DCB9-8463-4679-BE79-1B3768A52FAC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1811A64-22BF-400E-94DF-158E4F736CE7}" type="slidenum">
              <a:rPr lang="zh-CN" altLang="en-US"/>
              <a:pPr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5FE2CFA-6040-413D-ACA8-333178F72D5F}" type="slidenum">
              <a:rPr lang="en-GB"/>
              <a:pPr/>
              <a:t>33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0DCB9-8463-4679-BE79-1B3768A52FAC}" type="slidenum">
              <a:rPr lang="zh-CN" altLang="en-US" smtClean="0"/>
              <a:pPr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E38934A-1B1E-4742-A1F8-688422F289BA}" type="slidenum">
              <a:rPr lang="en-GB" altLang="zh-CN"/>
              <a:pPr/>
              <a:t>47</a:t>
            </a:fld>
            <a:endParaRPr lang="en-GB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0DCB9-8463-4679-BE79-1B3768A52FAC}" type="slidenum">
              <a:rPr lang="zh-CN" altLang="en-US" smtClean="0"/>
              <a:pPr/>
              <a:t>64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5334000"/>
            <a:ext cx="8229600" cy="8382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45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6019800"/>
            <a:ext cx="8229600" cy="609600"/>
          </a:xfrm>
        </p:spPr>
        <p:txBody>
          <a:bodyPr anchor="b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67500" y="152400"/>
            <a:ext cx="2095500" cy="5410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34100" cy="5410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81000" y="15240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52400"/>
            <a:ext cx="838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单击此处编辑标题样式</a:t>
            </a:r>
          </a:p>
        </p:txBody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382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		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30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3" descr="6724043-half-a-kiwi-fruit-isolated-on-whit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86313" y="4300538"/>
            <a:ext cx="3929062" cy="2557462"/>
          </a:xfrm>
        </p:spPr>
        <p:txBody>
          <a:bodyPr/>
          <a:lstStyle/>
          <a:p>
            <a:r>
              <a:rPr lang="en-GB" sz="2000" b="1" u="sng" dirty="0" smtClean="0"/>
              <a:t>Group B</a:t>
            </a:r>
          </a:p>
          <a:p>
            <a:r>
              <a:rPr lang="en-GB" sz="2000" i="1" dirty="0" smtClean="0"/>
              <a:t>Rong</a:t>
            </a:r>
            <a:r>
              <a:rPr lang="en-GB" sz="2000" i="1" dirty="0" smtClean="0"/>
              <a:t> Lu </a:t>
            </a:r>
            <a:endParaRPr lang="en-GB" sz="2000" dirty="0" smtClean="0"/>
          </a:p>
          <a:p>
            <a:r>
              <a:rPr lang="en-GB" sz="2000" dirty="0" smtClean="0"/>
              <a:t> </a:t>
            </a:r>
            <a:r>
              <a:rPr lang="en-GB" sz="2000" i="1" dirty="0" smtClean="0"/>
              <a:t>Marianna </a:t>
            </a:r>
            <a:r>
              <a:rPr lang="en-GB" sz="2000" i="1" dirty="0" smtClean="0"/>
              <a:t>Christofi</a:t>
            </a:r>
            <a:r>
              <a:rPr lang="en-GB" sz="2000" i="1" dirty="0" smtClean="0"/>
              <a:t> </a:t>
            </a:r>
            <a:endParaRPr lang="en-GB" sz="2000" dirty="0" smtClean="0"/>
          </a:p>
          <a:p>
            <a:r>
              <a:rPr lang="en-GB" sz="2000" i="1" dirty="0" err="1" smtClean="0"/>
              <a:t>Yashorajvardhini</a:t>
            </a:r>
            <a:r>
              <a:rPr lang="en-GB" sz="2000" i="1" dirty="0" smtClean="0"/>
              <a:t> </a:t>
            </a:r>
            <a:r>
              <a:rPr lang="en-GB" sz="2000" i="1" dirty="0" err="1" smtClean="0"/>
              <a:t>Nimbalkar</a:t>
            </a:r>
            <a:r>
              <a:rPr lang="en-GB" sz="2000" i="1" dirty="0" smtClean="0"/>
              <a:t> </a:t>
            </a:r>
            <a:endParaRPr lang="en-GB" sz="2000" dirty="0" smtClean="0"/>
          </a:p>
          <a:p>
            <a:r>
              <a:rPr lang="en-GB" sz="2000" i="1" dirty="0" err="1" smtClean="0"/>
              <a:t>Huiying</a:t>
            </a:r>
            <a:r>
              <a:rPr lang="en-GB" sz="2000" i="1" dirty="0" smtClean="0"/>
              <a:t> Shang </a:t>
            </a:r>
            <a:endParaRPr lang="en-GB" sz="2000" dirty="0" smtClean="0"/>
          </a:p>
          <a:p>
            <a:r>
              <a:rPr lang="en-GB" sz="2000" i="1" dirty="0" err="1" smtClean="0"/>
              <a:t>Zhun</a:t>
            </a:r>
            <a:r>
              <a:rPr lang="en-GB" sz="2000" i="1" dirty="0" smtClean="0"/>
              <a:t> Wang </a:t>
            </a:r>
            <a:endParaRPr lang="en-GB" sz="2000" dirty="0" smtClean="0"/>
          </a:p>
          <a:p>
            <a:endParaRPr lang="zh-CN" altLang="en-US" sz="1600" dirty="0" smtClean="0">
              <a:ea typeface="宋体" pitchFamily="2" charset="-122"/>
            </a:endParaRPr>
          </a:p>
        </p:txBody>
      </p:sp>
      <p:sp>
        <p:nvSpPr>
          <p:cNvPr id="4495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57500" y="2071688"/>
            <a:ext cx="6357938" cy="1571625"/>
          </a:xfrm>
        </p:spPr>
        <p:txBody>
          <a:bodyPr/>
          <a:lstStyle/>
          <a:p>
            <a:r>
              <a:rPr lang="en-US" altLang="zh-CN" dirty="0" smtClean="0">
                <a:solidFill>
                  <a:schemeClr val="bg2"/>
                </a:solidFill>
                <a:ea typeface="宋体" pitchFamily="2" charset="-122"/>
              </a:rPr>
              <a:t>Stage IV: Product Commercialization</a:t>
            </a:r>
            <a:endParaRPr lang="zh-CN" altLang="en-US" dirty="0" smtClean="0">
              <a:solidFill>
                <a:schemeClr val="bg2"/>
              </a:solidFill>
              <a:ea typeface="宋体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357166"/>
            <a:ext cx="77867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altLang="zh-CN" sz="4000" b="1" dirty="0" smtClean="0">
                <a:solidFill>
                  <a:schemeClr val="accent4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 fat soy yoghurt </a:t>
            </a:r>
            <a:r>
              <a:rPr lang="en-MY" altLang="zh-CN" sz="4000" b="1" dirty="0" smtClean="0">
                <a:solidFill>
                  <a:schemeClr val="accent4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drink with </a:t>
            </a:r>
            <a:r>
              <a:rPr lang="en-MY" altLang="zh-CN" sz="4000" b="1" dirty="0" smtClean="0">
                <a:solidFill>
                  <a:schemeClr val="accent4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kiwi flavour</a:t>
            </a:r>
            <a:endParaRPr lang="zh-CN" altLang="en-US" sz="4000" b="1" dirty="0">
              <a:solidFill>
                <a:schemeClr val="accent4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kiwi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57826"/>
            <a:ext cx="1916889" cy="1500174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642910" y="2071678"/>
          <a:ext cx="7929617" cy="2438400"/>
        </p:xfrm>
        <a:graphic>
          <a:graphicData uri="http://schemas.openxmlformats.org/drawingml/2006/table">
            <a:tbl>
              <a:tblPr/>
              <a:tblGrid>
                <a:gridCol w="3143272"/>
                <a:gridCol w="1778260"/>
                <a:gridCol w="3008085"/>
              </a:tblGrid>
              <a:tr h="2768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2000" dirty="0">
                          <a:latin typeface="Cambria"/>
                          <a:ea typeface="宋体"/>
                          <a:cs typeface="Times New Roman"/>
                        </a:rPr>
                        <a:t>Attribute</a:t>
                      </a:r>
                      <a:endParaRPr lang="zh-CN" sz="2000" dirty="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MY" sz="20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2000">
                          <a:latin typeface="Cambria"/>
                          <a:ea typeface="宋体"/>
                          <a:cs typeface="Times New Roman"/>
                        </a:rPr>
                        <a:t>Ranktotals</a:t>
                      </a:r>
                      <a:endParaRPr lang="zh-CN" sz="20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09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2800" dirty="0">
                          <a:latin typeface="Cambria"/>
                          <a:ea typeface="宋体"/>
                          <a:cs typeface="Times New Roman"/>
                        </a:rPr>
                        <a:t>fruit flavour</a:t>
                      </a:r>
                      <a:endParaRPr lang="zh-CN" sz="2800" dirty="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266700" algn="l">
                        <a:spcAft>
                          <a:spcPts val="0"/>
                        </a:spcAft>
                      </a:pPr>
                      <a:r>
                        <a:rPr lang="en-MY" sz="2000" dirty="0">
                          <a:latin typeface="Cambria"/>
                          <a:ea typeface="宋体"/>
                          <a:cs typeface="Times New Roman"/>
                        </a:rPr>
                        <a:t>A-B</a:t>
                      </a:r>
                      <a:endParaRPr lang="zh-CN" sz="2000" dirty="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marL="228600" indent="266700" algn="l">
                        <a:spcAft>
                          <a:spcPts val="0"/>
                        </a:spcAft>
                      </a:pPr>
                      <a:r>
                        <a:rPr lang="en-MY" sz="2000" dirty="0">
                          <a:latin typeface="Cambria"/>
                          <a:ea typeface="宋体"/>
                          <a:cs typeface="Times New Roman"/>
                        </a:rPr>
                        <a:t>A-C</a:t>
                      </a:r>
                      <a:endParaRPr lang="zh-CN" sz="2000" dirty="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marL="228600" indent="266700" algn="l">
                        <a:spcAft>
                          <a:spcPts val="0"/>
                        </a:spcAft>
                      </a:pPr>
                      <a:r>
                        <a:rPr lang="en-MY" sz="2000" dirty="0">
                          <a:latin typeface="Cambria"/>
                          <a:ea typeface="宋体"/>
                          <a:cs typeface="Times New Roman"/>
                        </a:rPr>
                        <a:t>A-D</a:t>
                      </a:r>
                      <a:endParaRPr lang="zh-CN" sz="2000" dirty="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marL="228600" indent="266700" algn="l">
                        <a:spcAft>
                          <a:spcPts val="0"/>
                        </a:spcAft>
                      </a:pPr>
                      <a:r>
                        <a:rPr lang="en-MY" sz="2000" dirty="0">
                          <a:latin typeface="Cambria"/>
                          <a:ea typeface="宋体"/>
                          <a:cs typeface="Times New Roman"/>
                        </a:rPr>
                        <a:t>B-C</a:t>
                      </a:r>
                      <a:endParaRPr lang="zh-CN" sz="2000" dirty="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marL="228600" indent="266700" algn="l">
                        <a:spcAft>
                          <a:spcPts val="0"/>
                        </a:spcAft>
                      </a:pPr>
                      <a:r>
                        <a:rPr lang="en-MY" sz="2000" dirty="0">
                          <a:latin typeface="Cambria"/>
                          <a:ea typeface="宋体"/>
                          <a:cs typeface="Times New Roman"/>
                        </a:rPr>
                        <a:t>B-D</a:t>
                      </a:r>
                      <a:endParaRPr lang="zh-CN" sz="2000" dirty="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marL="228600" indent="266700" algn="l">
                        <a:spcAft>
                          <a:spcPts val="0"/>
                        </a:spcAft>
                      </a:pPr>
                      <a:r>
                        <a:rPr lang="en-MY" sz="2000" dirty="0">
                          <a:latin typeface="Cambria"/>
                          <a:ea typeface="宋体"/>
                          <a:cs typeface="Times New Roman"/>
                        </a:rPr>
                        <a:t>C-D</a:t>
                      </a:r>
                      <a:endParaRPr lang="zh-CN" sz="2000" dirty="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2000">
                          <a:latin typeface="Cambria"/>
                          <a:ea typeface="宋体"/>
                          <a:cs typeface="Times New Roman"/>
                        </a:rPr>
                        <a:t>4.0000</a:t>
                      </a:r>
                      <a:endParaRPr lang="zh-CN" sz="20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2000">
                          <a:latin typeface="Cambria"/>
                          <a:ea typeface="宋体"/>
                          <a:cs typeface="Times New Roman"/>
                        </a:rPr>
                        <a:t>140.0000</a:t>
                      </a:r>
                      <a:endParaRPr lang="zh-CN" sz="20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2000">
                          <a:latin typeface="Cambria"/>
                          <a:ea typeface="宋体"/>
                          <a:cs typeface="Times New Roman"/>
                        </a:rPr>
                        <a:t>92.0000</a:t>
                      </a:r>
                      <a:endParaRPr lang="zh-CN" sz="20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2000">
                          <a:latin typeface="Cambria"/>
                          <a:ea typeface="宋体"/>
                          <a:cs typeface="Times New Roman"/>
                        </a:rPr>
                        <a:t>136.0000</a:t>
                      </a:r>
                      <a:endParaRPr lang="zh-CN" sz="20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2000">
                          <a:latin typeface="Cambria"/>
                          <a:ea typeface="宋体"/>
                          <a:cs typeface="Times New Roman"/>
                        </a:rPr>
                        <a:t>88.0000</a:t>
                      </a:r>
                      <a:endParaRPr lang="zh-CN" sz="20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2000">
                          <a:latin typeface="Cambria"/>
                          <a:ea typeface="宋体"/>
                          <a:cs typeface="Times New Roman"/>
                        </a:rPr>
                        <a:t>48.0000</a:t>
                      </a:r>
                      <a:endParaRPr lang="zh-CN" sz="20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82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2000">
                          <a:latin typeface="Cambria"/>
                          <a:ea typeface="宋体"/>
                          <a:cs typeface="Times New Roman"/>
                        </a:rPr>
                        <a:t>critical distance for HSDRanks</a:t>
                      </a:r>
                      <a:endParaRPr lang="zh-CN" sz="20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2000" dirty="0">
                          <a:latin typeface="Cambria"/>
                          <a:ea typeface="宋体"/>
                          <a:cs typeface="Times New Roman"/>
                        </a:rPr>
                        <a:t>35.1588</a:t>
                      </a:r>
                      <a:endParaRPr lang="zh-CN" sz="2000" dirty="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381000" y="300022"/>
            <a:ext cx="8382000" cy="914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altLang="zh-CN" dirty="0" smtClean="0"/>
              <a:t>Commercial test  </a:t>
            </a:r>
            <a:r>
              <a:rPr lang="en-GB" altLang="zh-CN" sz="3200" dirty="0" smtClean="0">
                <a:solidFill>
                  <a:srgbClr val="3366CC"/>
                </a:solidFill>
              </a:rPr>
              <a:t>results analysis</a:t>
            </a:r>
            <a:endParaRPr lang="zh-CN" altLang="en-US" sz="3200" dirty="0" smtClean="0">
              <a:solidFill>
                <a:srgbClr val="3366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1802" y="5286388"/>
            <a:ext cx="55721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altLang="zh-CN" dirty="0" smtClean="0"/>
              <a:t>SUM Value:</a:t>
            </a:r>
          </a:p>
          <a:p>
            <a:r>
              <a:rPr lang="en-MY" altLang="zh-CN" dirty="0" smtClean="0"/>
              <a:t>                     A&gt;B&gt;D&gt;C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1643050"/>
            <a:ext cx="750099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altLang="zh-CN" sz="2800" dirty="0" smtClean="0"/>
              <a:t>For sweetness,  thickness and overall acceptability:</a:t>
            </a:r>
          </a:p>
          <a:p>
            <a:r>
              <a:rPr lang="en-MY" altLang="zh-CN" sz="2800" dirty="0" smtClean="0"/>
              <a:t>      </a:t>
            </a:r>
            <a:r>
              <a:rPr lang="en-MY" altLang="zh-CN" sz="2800" dirty="0" smtClean="0">
                <a:solidFill>
                  <a:srgbClr val="FF0000"/>
                </a:solidFill>
              </a:rPr>
              <a:t>A</a:t>
            </a:r>
            <a:r>
              <a:rPr lang="en-MY" altLang="zh-CN" sz="2800" dirty="0" smtClean="0"/>
              <a:t>&gt;B&gt;D&gt;C</a:t>
            </a:r>
          </a:p>
          <a:p>
            <a:r>
              <a:rPr lang="en-MY" altLang="zh-CN" sz="2800" dirty="0" smtClean="0"/>
              <a:t>For milk </a:t>
            </a:r>
            <a:r>
              <a:rPr lang="en-MY" altLang="zh-CN" sz="2800" dirty="0" err="1" smtClean="0"/>
              <a:t>flavor</a:t>
            </a:r>
            <a:r>
              <a:rPr lang="en-MY" altLang="zh-CN" sz="2800" dirty="0" smtClean="0"/>
              <a:t>:</a:t>
            </a:r>
          </a:p>
          <a:p>
            <a:r>
              <a:rPr lang="en-MY" altLang="zh-CN" sz="2800" dirty="0" smtClean="0"/>
              <a:t>      B&gt;</a:t>
            </a:r>
            <a:r>
              <a:rPr lang="en-MY" altLang="zh-CN" sz="2800" dirty="0" smtClean="0">
                <a:solidFill>
                  <a:srgbClr val="FF0000"/>
                </a:solidFill>
              </a:rPr>
              <a:t>A</a:t>
            </a:r>
            <a:r>
              <a:rPr lang="en-MY" altLang="zh-CN" sz="2800" dirty="0" smtClean="0"/>
              <a:t>&gt;D&gt;C</a:t>
            </a:r>
          </a:p>
          <a:p>
            <a:r>
              <a:rPr lang="en-MY" altLang="zh-CN" sz="2800" dirty="0" smtClean="0"/>
              <a:t>For fruit flavour:</a:t>
            </a:r>
          </a:p>
          <a:p>
            <a:r>
              <a:rPr lang="en-MY" altLang="zh-CN" sz="2800" dirty="0" smtClean="0"/>
              <a:t>      </a:t>
            </a:r>
            <a:r>
              <a:rPr lang="en-MY" altLang="zh-CN" sz="2800" dirty="0" smtClean="0">
                <a:solidFill>
                  <a:srgbClr val="FF0000"/>
                </a:solidFill>
              </a:rPr>
              <a:t>A</a:t>
            </a:r>
            <a:r>
              <a:rPr lang="en-MY" altLang="zh-CN" sz="2800" dirty="0" smtClean="0"/>
              <a:t>&gt;B&gt;D&gt;C</a:t>
            </a:r>
            <a:endParaRPr lang="zh-CN" altLang="en-US" sz="2800" dirty="0"/>
          </a:p>
        </p:txBody>
      </p:sp>
      <p:pic>
        <p:nvPicPr>
          <p:cNvPr id="5" name="图片 4" descr="kiwi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57826"/>
            <a:ext cx="1916889" cy="15001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71670" y="4724483"/>
            <a:ext cx="700089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altLang="zh-CN" sz="3200" dirty="0" smtClean="0"/>
              <a:t>As a result, sample A is the best one among 4 products. So the </a:t>
            </a:r>
            <a:r>
              <a:rPr lang="en-MY" altLang="zh-CN" sz="3200" dirty="0" smtClean="0">
                <a:solidFill>
                  <a:srgbClr val="FF0000"/>
                </a:solidFill>
              </a:rPr>
              <a:t>A combination </a:t>
            </a:r>
            <a:r>
              <a:rPr lang="en-MY" altLang="zh-CN" sz="3200" dirty="0" smtClean="0"/>
              <a:t>will be chose for the final product and shelf-life test.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内容占位符 3" descr="241416_T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5310188"/>
            <a:ext cx="1857375" cy="1547812"/>
          </a:xfr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3" y="300038"/>
            <a:ext cx="8382000" cy="914400"/>
          </a:xfrm>
        </p:spPr>
        <p:txBody>
          <a:bodyPr/>
          <a:lstStyle/>
          <a:p>
            <a:r>
              <a:rPr lang="en-US" altLang="zh-CN" sz="3200" smtClean="0">
                <a:ea typeface="宋体" pitchFamily="2" charset="-122"/>
              </a:rPr>
              <a:t>Stage IV: Product Commercialization</a:t>
            </a:r>
            <a:endParaRPr lang="zh-CN" altLang="en-US" sz="3200" smtClean="0">
              <a:ea typeface="宋体" pitchFamily="2" charset="-122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762000" y="1676400"/>
            <a:ext cx="8382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Ø"/>
            </a:pPr>
            <a:r>
              <a:rPr kumimoji="1" lang="en-GB" dirty="0">
                <a:solidFill>
                  <a:srgbClr val="A6A6A6"/>
                </a:solidFill>
                <a:latin typeface="Verdana" pitchFamily="34" charset="0"/>
              </a:rPr>
              <a:t>Unfinished tasks from Unit III &amp; Commercial test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Ø"/>
            </a:pPr>
            <a:endParaRPr kumimoji="1" lang="en-GB" dirty="0">
              <a:latin typeface="Verdan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Ø"/>
            </a:pPr>
            <a:r>
              <a:rPr kumimoji="1" lang="en-GB" b="1" dirty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Shelf-Life and Packaging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Ø"/>
            </a:pPr>
            <a:endParaRPr kumimoji="1" lang="en-GB" dirty="0">
              <a:latin typeface="Verdan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Ø"/>
            </a:pPr>
            <a:r>
              <a:rPr kumimoji="1" lang="en-GB" dirty="0">
                <a:latin typeface="Verdana" pitchFamily="34" charset="0"/>
              </a:rPr>
              <a:t>GHP &amp; GMP Guideline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Ø"/>
            </a:pPr>
            <a:endParaRPr kumimoji="1" lang="en-GB" dirty="0">
              <a:latin typeface="Verdan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Ø"/>
            </a:pPr>
            <a:r>
              <a:rPr kumimoji="1" lang="en-GB" dirty="0">
                <a:latin typeface="Verdana" pitchFamily="34" charset="0"/>
              </a:rPr>
              <a:t>HACCP Analysis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Ø"/>
            </a:pPr>
            <a:endParaRPr kumimoji="1" lang="en-GB" dirty="0">
              <a:latin typeface="Verdan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Ø"/>
            </a:pPr>
            <a:r>
              <a:rPr kumimoji="1" lang="en-GB" dirty="0" smtClean="0">
                <a:latin typeface="Verdana" pitchFamily="34" charset="0"/>
              </a:rPr>
              <a:t>Labelling Legislation and Quality Control</a:t>
            </a:r>
            <a:endParaRPr kumimoji="1" lang="en-GB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813" y="228600"/>
            <a:ext cx="8382000" cy="91440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Shelf-life &amp; Packaging</a:t>
            </a:r>
            <a:endParaRPr lang="en-GB" dirty="0"/>
          </a:p>
        </p:txBody>
      </p:sp>
      <p:pic>
        <p:nvPicPr>
          <p:cNvPr id="9219" name="图片 4" descr="green-smoothi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18125"/>
            <a:ext cx="1643063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1643063" y="1989138"/>
            <a:ext cx="6169025" cy="3600450"/>
          </a:xfrm>
          <a:prstGeom prst="roundRect">
            <a:avLst/>
          </a:prstGeom>
          <a:solidFill>
            <a:srgbClr val="F9FBD9"/>
          </a:solidFill>
          <a:ln w="28575" cap="flat" cmpd="sng" algn="ctr">
            <a:solidFill>
              <a:srgbClr val="9BBB59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/>
            <a:r>
              <a:rPr lang="en-GB" sz="2800" b="1" u="sng">
                <a:solidFill>
                  <a:srgbClr val="000000"/>
                </a:solidFill>
                <a:latin typeface="Georgia" pitchFamily="18" charset="0"/>
              </a:rPr>
              <a:t>Aim:</a:t>
            </a:r>
            <a:r>
              <a:rPr lang="en-GB" sz="2800" b="1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en-GB" sz="2800" i="1">
                <a:solidFill>
                  <a:srgbClr val="000000"/>
                </a:solidFill>
                <a:latin typeface="Georgia" pitchFamily="18" charset="0"/>
              </a:rPr>
              <a:t>Determination of: </a:t>
            </a:r>
          </a:p>
          <a:p>
            <a:pPr algn="ctr"/>
            <a:endParaRPr lang="en-GB" sz="2800" i="1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buClr>
                <a:srgbClr val="E46C0A"/>
              </a:buClr>
              <a:buFont typeface="Wingdings" pitchFamily="2" charset="2"/>
              <a:buChar char="Ø"/>
            </a:pPr>
            <a:r>
              <a:rPr lang="en-GB" sz="2800">
                <a:solidFill>
                  <a:srgbClr val="000000"/>
                </a:solidFill>
                <a:latin typeface="Georgia" pitchFamily="18" charset="0"/>
              </a:rPr>
              <a:t>intrinsic and extrinsic factors </a:t>
            </a:r>
          </a:p>
          <a:p>
            <a:pPr algn="ctr">
              <a:buFont typeface="Wingdings" pitchFamily="2" charset="2"/>
              <a:buChar char="Ø"/>
            </a:pPr>
            <a:endParaRPr lang="en-GB" sz="280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buClr>
                <a:srgbClr val="E46C0A"/>
              </a:buClr>
              <a:buFont typeface="Wingdings" pitchFamily="2" charset="2"/>
              <a:buChar char="Ø"/>
            </a:pPr>
            <a:r>
              <a:rPr lang="en-GB" sz="2800">
                <a:solidFill>
                  <a:srgbClr val="000000"/>
                </a:solidFill>
                <a:latin typeface="Georgia" pitchFamily="18" charset="0"/>
              </a:rPr>
              <a:t>propose methods for control and monitor shelf-life</a:t>
            </a:r>
          </a:p>
          <a:p>
            <a:pPr algn="ctr">
              <a:buFont typeface="Wingdings" pitchFamily="2" charset="2"/>
              <a:buChar char="Ø"/>
            </a:pPr>
            <a:endParaRPr lang="en-GB" sz="280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buClr>
                <a:srgbClr val="E46C0A"/>
              </a:buClr>
              <a:buFont typeface="Wingdings" pitchFamily="2" charset="2"/>
              <a:buChar char="Ø"/>
            </a:pPr>
            <a:r>
              <a:rPr lang="en-GB" sz="2800">
                <a:solidFill>
                  <a:srgbClr val="000000"/>
                </a:solidFill>
                <a:latin typeface="Georgia" pitchFamily="18" charset="0"/>
              </a:rPr>
              <a:t>propose adequate packaging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512175" cy="91440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Definition of Shelf-Life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844675"/>
            <a:ext cx="8424862" cy="403860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  <a:defRPr/>
            </a:pPr>
            <a:r>
              <a:rPr lang="en-GB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Shelf-Life</a:t>
            </a:r>
          </a:p>
          <a:p>
            <a:pPr marL="0" indent="0" algn="ctr">
              <a:buFont typeface="Wingdings" pitchFamily="2" charset="2"/>
              <a:buNone/>
              <a:defRPr/>
            </a:pPr>
            <a:r>
              <a:rPr lang="en-GB" sz="2800" dirty="0" smtClean="0"/>
              <a:t>“the period during which a food product maintains its microbiological safety and suitability at a specified storage temperature and, where appropriate, specified storage and handling conditions” </a:t>
            </a:r>
            <a:r>
              <a:rPr lang="en-GB" sz="2000" dirty="0" smtClean="0"/>
              <a:t>(Codex Alimentarius)</a:t>
            </a:r>
            <a:endParaRPr lang="en-GB" sz="2000" dirty="0"/>
          </a:p>
        </p:txBody>
      </p:sp>
      <p:pic>
        <p:nvPicPr>
          <p:cNvPr id="10244" name="图片 4" descr="green-smoothi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18125"/>
            <a:ext cx="1643063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qual 4"/>
          <p:cNvSpPr/>
          <p:nvPr/>
        </p:nvSpPr>
        <p:spPr bwMode="auto">
          <a:xfrm>
            <a:off x="5668963" y="1955800"/>
            <a:ext cx="576262" cy="360363"/>
          </a:xfrm>
          <a:prstGeom prst="mathEqual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>
              <a:defRPr/>
            </a:pPr>
            <a:endParaRPr lang="en-GB">
              <a:cs typeface="+mn-cs"/>
            </a:endParaRPr>
          </a:p>
        </p:txBody>
      </p:sp>
      <p:sp>
        <p:nvSpPr>
          <p:cNvPr id="7" name="Wave 6"/>
          <p:cNvSpPr/>
          <p:nvPr/>
        </p:nvSpPr>
        <p:spPr bwMode="auto">
          <a:xfrm>
            <a:off x="2135188" y="5256213"/>
            <a:ext cx="5965825" cy="1439862"/>
          </a:xfrm>
          <a:prstGeom prst="wave">
            <a:avLst/>
          </a:prstGeom>
          <a:solidFill>
            <a:srgbClr val="B6D947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>
              <a:defRPr/>
            </a:pPr>
            <a:r>
              <a:rPr kumimoji="1" lang="en-GB" sz="2300" b="1" i="1" dirty="0">
                <a:solidFill>
                  <a:schemeClr val="accent4"/>
                </a:solidFill>
                <a:cs typeface="+mn-cs"/>
              </a:rPr>
              <a:t>Key of prediction:  </a:t>
            </a:r>
            <a:r>
              <a:rPr kumimoji="1" lang="en-GB" sz="2300" dirty="0">
                <a:cs typeface="+mn-cs"/>
              </a:rPr>
              <a:t>identification of types </a:t>
            </a:r>
          </a:p>
          <a:p>
            <a:pPr>
              <a:defRPr/>
            </a:pPr>
            <a:r>
              <a:rPr kumimoji="1" lang="en-GB" sz="2300" dirty="0">
                <a:cs typeface="+mn-cs"/>
              </a:rPr>
              <a:t>of deteriorative reactions that impact food quality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Factors affecting Shelf-Life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042988" y="1571612"/>
            <a:ext cx="4114800" cy="454342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GB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Intrinsic factors</a:t>
            </a:r>
          </a:p>
          <a:p>
            <a:pPr>
              <a:buClr>
                <a:schemeClr val="accent5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en-GB" sz="2400" dirty="0" smtClean="0"/>
              <a:t> Water </a:t>
            </a:r>
            <a:r>
              <a:rPr lang="en-GB" sz="2400" dirty="0"/>
              <a:t>activity (</a:t>
            </a:r>
            <a:r>
              <a:rPr lang="en-GB" sz="2400" i="1" dirty="0"/>
              <a:t>a</a:t>
            </a:r>
            <a:r>
              <a:rPr lang="en-GB" sz="2400" dirty="0"/>
              <a:t>w</a:t>
            </a:r>
            <a:r>
              <a:rPr lang="en-GB" sz="2400" dirty="0" smtClean="0"/>
              <a:t>)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GB" sz="2400" dirty="0" smtClean="0"/>
              <a:t> pH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GB" sz="2400" dirty="0"/>
              <a:t> </a:t>
            </a:r>
            <a:r>
              <a:rPr lang="en-GB" sz="2400" dirty="0" smtClean="0"/>
              <a:t>Oxidation-reduction  potential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GB" sz="2400" dirty="0" smtClean="0"/>
              <a:t> </a:t>
            </a:r>
            <a:r>
              <a:rPr lang="en-GB" sz="2400" dirty="0"/>
              <a:t>O</a:t>
            </a:r>
            <a:r>
              <a:rPr lang="en-GB" sz="2400" baseline="-25000" dirty="0"/>
              <a:t>2</a:t>
            </a:r>
            <a:r>
              <a:rPr lang="en-GB" sz="2400" dirty="0"/>
              <a:t> content </a:t>
            </a:r>
            <a:endParaRPr lang="en-GB" sz="2400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en-GB" sz="2400" dirty="0" smtClean="0"/>
              <a:t> Enzymes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GB" sz="2400" dirty="0" smtClean="0"/>
              <a:t> Concentration </a:t>
            </a:r>
            <a:r>
              <a:rPr lang="en-GB" sz="2400" dirty="0"/>
              <a:t>of the   reactive </a:t>
            </a:r>
            <a:r>
              <a:rPr lang="en-GB" sz="2400" dirty="0" smtClean="0"/>
              <a:t>compounds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GB" sz="2400" dirty="0" smtClean="0"/>
              <a:t> Microbial content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GB" sz="2400" dirty="0"/>
              <a:t>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019675" y="1571612"/>
            <a:ext cx="4114800" cy="4038600"/>
          </a:xfrm>
        </p:spPr>
        <p:txBody>
          <a:bodyPr/>
          <a:lstStyle/>
          <a:p>
            <a:pPr>
              <a:defRPr/>
            </a:pPr>
            <a:r>
              <a:rPr lang="en-GB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Extrinsic factors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GB" sz="2400" dirty="0" smtClean="0"/>
              <a:t>Temperature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GB" sz="2400" dirty="0" smtClean="0"/>
              <a:t>Relative </a:t>
            </a:r>
            <a:r>
              <a:rPr lang="en-GB" sz="2400" dirty="0"/>
              <a:t>Humidity </a:t>
            </a:r>
            <a:r>
              <a:rPr lang="en-GB" sz="2400" dirty="0" smtClean="0"/>
              <a:t>(RH)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GB" sz="2400" dirty="0" smtClean="0"/>
              <a:t>Light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GB" sz="2400" dirty="0"/>
              <a:t>T</a:t>
            </a:r>
            <a:r>
              <a:rPr lang="en-GB" sz="2400" dirty="0" smtClean="0"/>
              <a:t>otal </a:t>
            </a:r>
            <a:r>
              <a:rPr lang="en-GB" sz="2400" dirty="0"/>
              <a:t>and partial pressures of different </a:t>
            </a:r>
            <a:r>
              <a:rPr lang="en-GB" sz="2400" dirty="0" smtClean="0"/>
              <a:t>gases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GB" sz="2400" dirty="0"/>
              <a:t>M</a:t>
            </a:r>
            <a:r>
              <a:rPr lang="en-GB" sz="2400" dirty="0" smtClean="0"/>
              <a:t>echanical stresses</a:t>
            </a:r>
            <a:endParaRPr lang="en-GB" sz="2400" dirty="0"/>
          </a:p>
        </p:txBody>
      </p:sp>
      <p:pic>
        <p:nvPicPr>
          <p:cNvPr id="11269" name="图片 4" descr="green-smoothi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475288"/>
            <a:ext cx="1619250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567113" y="5689600"/>
            <a:ext cx="3097212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Clr>
                <a:schemeClr val="accent1"/>
              </a:buClr>
              <a:buSzPct val="130000"/>
              <a:buFont typeface="Arial" pitchFamily="34" charset="0"/>
              <a:buChar char="•"/>
              <a:defRPr/>
            </a:pPr>
            <a:r>
              <a:rPr kumimoji="1" lang="en-GB" sz="28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Packaging properties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图片 4" descr="green-smoothi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475288"/>
            <a:ext cx="1619250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68313" y="476250"/>
            <a:ext cx="8382000" cy="914400"/>
          </a:xfrm>
        </p:spPr>
        <p:txBody>
          <a:bodyPr/>
          <a:lstStyle/>
          <a:p>
            <a:r>
              <a:rPr lang="en-GB" smtClean="0"/>
              <a:t>Intrinsic factors</a:t>
            </a:r>
            <a:r>
              <a:rPr lang="en-GB" smtClean="0">
                <a:solidFill>
                  <a:srgbClr val="FF6600"/>
                </a:solidFill>
              </a:rPr>
              <a:t/>
            </a:r>
            <a:br>
              <a:rPr lang="en-GB" smtClean="0">
                <a:solidFill>
                  <a:srgbClr val="FF6600"/>
                </a:solidFill>
              </a:rPr>
            </a:br>
            <a:endParaRPr lang="en-GB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57224" y="1628775"/>
            <a:ext cx="8180387" cy="4392613"/>
          </a:xfrm>
          <a:ln w="38100"/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GB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Aw , pH,</a:t>
            </a:r>
            <a:r>
              <a:rPr lang="en-GB" sz="2400" dirty="0" smtClean="0"/>
              <a:t> </a:t>
            </a:r>
            <a:r>
              <a:rPr lang="en-GB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oxidation – reduction potential </a:t>
            </a:r>
          </a:p>
          <a:p>
            <a:pPr marL="0" indent="0"/>
            <a:endParaRPr lang="en-GB" sz="24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/>
            <a:endParaRPr lang="en-GB" sz="24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 algn="ctr">
              <a:buFont typeface="Wingdings" pitchFamily="2" charset="2"/>
              <a:buNone/>
            </a:pPr>
            <a:endParaRPr lang="en-GB" sz="24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>
              <a:buFont typeface="Wingdings" pitchFamily="2" charset="2"/>
              <a:buNone/>
            </a:pPr>
            <a:r>
              <a:rPr lang="en-GB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Affect microorganisms’ growth ability</a:t>
            </a:r>
          </a:p>
          <a:p>
            <a:pPr marL="0" indent="0">
              <a:buFont typeface="Wingdings" pitchFamily="2" charset="2"/>
              <a:buChar char="Ø"/>
            </a:pPr>
            <a:r>
              <a:rPr lang="en-GB" sz="2400" dirty="0" smtClean="0"/>
              <a:t>  Predicting the growth of bacteria, yeasts</a:t>
            </a:r>
          </a:p>
          <a:p>
            <a:pPr marL="0" indent="0">
              <a:buFont typeface="Wingdings" pitchFamily="2" charset="2"/>
              <a:buNone/>
            </a:pPr>
            <a:r>
              <a:rPr lang="en-GB" sz="2400" dirty="0" smtClean="0"/>
              <a:t>     and moulds (a</a:t>
            </a:r>
            <a:r>
              <a:rPr lang="en-GB" sz="2400" baseline="-25000" dirty="0" smtClean="0"/>
              <a:t>w</a:t>
            </a:r>
            <a:r>
              <a:rPr lang="en-GB" sz="2400" dirty="0" smtClean="0"/>
              <a:t>)</a:t>
            </a:r>
          </a:p>
          <a:p>
            <a:pPr marL="0" indent="0">
              <a:buFont typeface="Wingdings" pitchFamily="2" charset="2"/>
              <a:buChar char="Ø"/>
            </a:pPr>
            <a:r>
              <a:rPr lang="en-GB" sz="2400" dirty="0" smtClean="0"/>
              <a:t>  Yeasts compared to bacteria, can grow in a </a:t>
            </a:r>
          </a:p>
          <a:p>
            <a:pPr marL="0" indent="0">
              <a:buFont typeface="Wingdings" pitchFamily="2" charset="2"/>
              <a:buNone/>
            </a:pPr>
            <a:r>
              <a:rPr lang="en-GB" sz="2400" dirty="0" smtClean="0"/>
              <a:t>     more acid environment (pH)</a:t>
            </a:r>
          </a:p>
          <a:p>
            <a:pPr marL="0" indent="0">
              <a:buSzPct val="70000"/>
              <a:buFont typeface="Wingdings" pitchFamily="2" charset="2"/>
              <a:buChar char="Ø"/>
            </a:pPr>
            <a:r>
              <a:rPr lang="en-GB" sz="2400" dirty="0" smtClean="0"/>
              <a:t>   Micros enzyme expression &amp; thermal resistance  </a:t>
            </a:r>
          </a:p>
          <a:p>
            <a:pPr marL="0" indent="0">
              <a:buSzPct val="70000"/>
              <a:buFont typeface="Wingdings" pitchFamily="2" charset="2"/>
              <a:buChar char="Ø"/>
            </a:pPr>
            <a:r>
              <a:rPr lang="en-GB" sz="2400" dirty="0" smtClean="0"/>
              <a:t>   (ORP)</a:t>
            </a:r>
          </a:p>
          <a:p>
            <a:pPr marL="0" indent="0">
              <a:buSzPct val="70000"/>
              <a:buFont typeface="Wingdings" pitchFamily="2" charset="2"/>
              <a:buChar char="Ø"/>
            </a:pPr>
            <a:endParaRPr lang="en-GB" sz="2400" dirty="0" smtClean="0"/>
          </a:p>
          <a:p>
            <a:pPr marL="0" indent="0">
              <a:buFont typeface="Wingdings" pitchFamily="2" charset="2"/>
              <a:buNone/>
            </a:pPr>
            <a:endParaRPr lang="en-GB" sz="2400" dirty="0" smtClean="0"/>
          </a:p>
        </p:txBody>
      </p:sp>
      <p:sp>
        <p:nvSpPr>
          <p:cNvPr id="12292" name="Down Arrow 12"/>
          <p:cNvSpPr>
            <a:spLocks noChangeArrowheads="1"/>
          </p:cNvSpPr>
          <p:nvPr/>
        </p:nvSpPr>
        <p:spPr bwMode="auto">
          <a:xfrm>
            <a:off x="4203707" y="2349500"/>
            <a:ext cx="1368425" cy="719138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Intrinsic 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989138"/>
            <a:ext cx="8382000" cy="40386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GB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n-GB" sz="28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Microbial content</a:t>
            </a:r>
          </a:p>
          <a:p>
            <a:pPr marL="0" indent="0">
              <a:buSzPct val="150000"/>
              <a:buFont typeface="Arial" pitchFamily="34" charset="0"/>
              <a:buChar char="•"/>
            </a:pPr>
            <a:r>
              <a:rPr lang="en-GB" sz="2800" smtClean="0"/>
              <a:t>Desirable &amp; undesirable changes to the quality of yogurt drink </a:t>
            </a:r>
          </a:p>
          <a:p>
            <a:pPr marL="0" indent="0">
              <a:buSzPct val="100000"/>
              <a:buFont typeface="Arial" pitchFamily="34" charset="0"/>
              <a:buChar char="•"/>
            </a:pPr>
            <a:endParaRPr lang="en-GB" sz="2800" smtClean="0"/>
          </a:p>
          <a:p>
            <a:pPr marL="0" indent="0">
              <a:buSzPct val="150000"/>
              <a:buFont typeface="Arial" pitchFamily="34" charset="0"/>
              <a:buChar char="•"/>
            </a:pPr>
            <a:r>
              <a:rPr lang="en-GB" sz="2800" smtClean="0"/>
              <a:t>Yeasts and moulds: the major causes of microbial </a:t>
            </a:r>
            <a:r>
              <a:rPr lang="en-GB" sz="2800" i="1" smtClean="0"/>
              <a:t>spoilage</a:t>
            </a:r>
            <a:r>
              <a:rPr lang="en-GB" sz="2800" smtClean="0"/>
              <a:t> of yogurt drink</a:t>
            </a:r>
          </a:p>
        </p:txBody>
      </p:sp>
      <p:pic>
        <p:nvPicPr>
          <p:cNvPr id="13316" name="图片 4" descr="green-smoothi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475288"/>
            <a:ext cx="1619250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Extrinsic 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628775"/>
            <a:ext cx="8382000" cy="40386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GB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Temperature</a:t>
            </a:r>
            <a:r>
              <a:rPr lang="en-GB" sz="2400" dirty="0" smtClean="0"/>
              <a:t>       </a:t>
            </a:r>
          </a:p>
          <a:p>
            <a:pPr marL="0" indent="0"/>
            <a:r>
              <a:rPr lang="en-GB" sz="2200" dirty="0" smtClean="0"/>
              <a:t>Material of packaging can affect T of yogurt drink</a:t>
            </a:r>
          </a:p>
          <a:p>
            <a:pPr marL="0" indent="0"/>
            <a:endParaRPr lang="en-GB" sz="2200" dirty="0" smtClean="0"/>
          </a:p>
          <a:p>
            <a:pPr marL="0" indent="0"/>
            <a:r>
              <a:rPr lang="en-GB" sz="2200" dirty="0" smtClean="0"/>
              <a:t>Sterilisation (40˚C): small amount of heat-resistant spores survive          </a:t>
            </a:r>
            <a:r>
              <a:rPr lang="en-GB" sz="2200" i="1" dirty="0" smtClean="0"/>
              <a:t>chemical</a:t>
            </a:r>
            <a:r>
              <a:rPr lang="en-GB" sz="2200" dirty="0" smtClean="0"/>
              <a:t> or </a:t>
            </a:r>
            <a:r>
              <a:rPr lang="en-GB" sz="2200" i="1" dirty="0" err="1" smtClean="0"/>
              <a:t>organoleptic</a:t>
            </a:r>
            <a:r>
              <a:rPr lang="en-GB" sz="2200" i="1" dirty="0" smtClean="0"/>
              <a:t> changes </a:t>
            </a:r>
            <a:r>
              <a:rPr lang="en-GB" sz="2200" dirty="0" smtClean="0"/>
              <a:t>(taste, odour, colour, feel) will be avoided</a:t>
            </a:r>
          </a:p>
          <a:p>
            <a:pPr marL="0" indent="0"/>
            <a:endParaRPr lang="en-GB" sz="2200" dirty="0" smtClean="0"/>
          </a:p>
          <a:p>
            <a:pPr marL="0" indent="0"/>
            <a:r>
              <a:rPr lang="en-GB" sz="2200" dirty="0" smtClean="0"/>
              <a:t>Optimum T for lipase &amp; protease activity=lower than the optimum for bacterial growth         </a:t>
            </a:r>
            <a:r>
              <a:rPr lang="en-GB" sz="2200" i="1" dirty="0" smtClean="0"/>
              <a:t>off-flavours</a:t>
            </a:r>
            <a:r>
              <a:rPr lang="en-GB" sz="2200" dirty="0" smtClean="0"/>
              <a:t> can develop even if the bacterial counts low</a:t>
            </a:r>
          </a:p>
          <a:p>
            <a:pPr marL="0" indent="0"/>
            <a:endParaRPr lang="en-GB" sz="2000" dirty="0" smtClean="0"/>
          </a:p>
        </p:txBody>
      </p:sp>
      <p:sp>
        <p:nvSpPr>
          <p:cNvPr id="6" name="Striped Right Arrow 5"/>
          <p:cNvSpPr/>
          <p:nvPr/>
        </p:nvSpPr>
        <p:spPr bwMode="auto">
          <a:xfrm>
            <a:off x="2636829" y="3286126"/>
            <a:ext cx="720725" cy="285750"/>
          </a:xfrm>
          <a:prstGeom prst="stripedRightArrow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>
              <a:defRPr/>
            </a:pPr>
            <a:endParaRPr lang="en-GB">
              <a:cs typeface="+mn-cs"/>
            </a:endParaRPr>
          </a:p>
        </p:txBody>
      </p:sp>
      <p:sp>
        <p:nvSpPr>
          <p:cNvPr id="7" name="Striped Right Arrow 6"/>
          <p:cNvSpPr/>
          <p:nvPr/>
        </p:nvSpPr>
        <p:spPr bwMode="auto">
          <a:xfrm>
            <a:off x="4643438" y="4786324"/>
            <a:ext cx="719137" cy="285750"/>
          </a:xfrm>
          <a:prstGeom prst="stripedRightArrow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>
              <a:defRPr/>
            </a:pPr>
            <a:endParaRPr lang="en-GB">
              <a:cs typeface="+mn-cs"/>
            </a:endParaRPr>
          </a:p>
        </p:txBody>
      </p:sp>
      <p:pic>
        <p:nvPicPr>
          <p:cNvPr id="14342" name="图片 4" descr="green-smoothi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475288"/>
            <a:ext cx="1619250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图片 4" descr="green-smoothi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475288"/>
            <a:ext cx="1619250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Extrinsic factors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4908" y="1500174"/>
            <a:ext cx="8167686" cy="40386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GB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Relative humidity </a:t>
            </a:r>
          </a:p>
          <a:p>
            <a:pPr marL="0" indent="0"/>
            <a:r>
              <a:rPr lang="en-GB" sz="2400" dirty="0" smtClean="0"/>
              <a:t>Impact on the water activity</a:t>
            </a:r>
          </a:p>
          <a:p>
            <a:pPr marL="0" indent="0"/>
            <a:r>
              <a:rPr lang="en-GB" sz="2400" dirty="0" smtClean="0"/>
              <a:t>Package: has to block water vapour</a:t>
            </a:r>
          </a:p>
          <a:p>
            <a:pPr marL="0" indent="0">
              <a:buFont typeface="Wingdings" pitchFamily="2" charset="2"/>
              <a:buNone/>
            </a:pPr>
            <a:r>
              <a:rPr lang="en-GB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</a:p>
          <a:p>
            <a:pPr marL="0" indent="0">
              <a:buFont typeface="Wingdings" pitchFamily="2" charset="2"/>
              <a:buNone/>
            </a:pPr>
            <a:r>
              <a:rPr lang="en-GB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Presence of gases</a:t>
            </a:r>
            <a:endParaRPr lang="en-GB" sz="2400" dirty="0" smtClean="0"/>
          </a:p>
          <a:p>
            <a:pPr marL="0" indent="0"/>
            <a:r>
              <a:rPr lang="en-GB" sz="2400" dirty="0" err="1" smtClean="0"/>
              <a:t>Atm</a:t>
            </a:r>
            <a:r>
              <a:rPr lang="en-GB" sz="2400" dirty="0" smtClean="0"/>
              <a:t> inside the package affect the microorganisms’      growth        </a:t>
            </a:r>
            <a:r>
              <a:rPr lang="en-GB" sz="2400" i="1" dirty="0" smtClean="0"/>
              <a:t>vacuum packaging </a:t>
            </a:r>
          </a:p>
          <a:p>
            <a:pPr marL="0" indent="0">
              <a:buFont typeface="Wingdings" pitchFamily="2" charset="2"/>
              <a:buNone/>
            </a:pPr>
            <a:r>
              <a:rPr lang="en-GB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r>
              <a:rPr lang="en-GB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Light</a:t>
            </a:r>
            <a:endParaRPr lang="en-GB" sz="2400" dirty="0" smtClean="0"/>
          </a:p>
          <a:p>
            <a:pPr marL="0" indent="0"/>
            <a:r>
              <a:rPr lang="en-GB" sz="2400" dirty="0" smtClean="0"/>
              <a:t>     Discoloration and flavour defects  </a:t>
            </a:r>
          </a:p>
          <a:p>
            <a:pPr marL="0" indent="0">
              <a:buNone/>
            </a:pPr>
            <a:r>
              <a:rPr lang="en-GB" sz="2400" dirty="0" smtClean="0"/>
              <a:t>        (intensity, length)</a:t>
            </a:r>
          </a:p>
        </p:txBody>
      </p:sp>
      <p:cxnSp>
        <p:nvCxnSpPr>
          <p:cNvPr id="15365" name="Straight Arrow Connector 8"/>
          <p:cNvCxnSpPr>
            <a:cxnSpLocks noChangeShapeType="1"/>
          </p:cNvCxnSpPr>
          <p:nvPr/>
        </p:nvCxnSpPr>
        <p:spPr bwMode="auto">
          <a:xfrm>
            <a:off x="2138350" y="4286256"/>
            <a:ext cx="647700" cy="0"/>
          </a:xfrm>
          <a:prstGeom prst="straightConnector1">
            <a:avLst/>
          </a:prstGeom>
          <a:noFill/>
          <a:ln w="57150" cap="sq" algn="ctr">
            <a:solidFill>
              <a:schemeClr val="bg1"/>
            </a:solidFill>
            <a:round/>
            <a:headEnd type="none" w="sm" len="sm"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altLang="zh-CN" dirty="0" smtClean="0"/>
              <a:t>Introduction </a:t>
            </a:r>
            <a:endParaRPr lang="zh-CN" altLang="en-US" dirty="0"/>
          </a:p>
        </p:txBody>
      </p:sp>
      <p:pic>
        <p:nvPicPr>
          <p:cNvPr id="5" name="图片 4" descr="IMG_3415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57760"/>
            <a:ext cx="3214662" cy="2000240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428596" y="1676416"/>
            <a:ext cx="8715404" cy="3109906"/>
          </a:xfrm>
        </p:spPr>
        <p:txBody>
          <a:bodyPr/>
          <a:lstStyle/>
          <a:p>
            <a:pPr>
              <a:buNone/>
            </a:pPr>
            <a:r>
              <a:rPr lang="en-MY" altLang="zh-CN" dirty="0" smtClean="0"/>
              <a:t>Stage IV:</a:t>
            </a:r>
          </a:p>
          <a:p>
            <a:endParaRPr lang="en-MY" altLang="zh-CN" sz="2800" dirty="0" smtClean="0"/>
          </a:p>
          <a:p>
            <a:r>
              <a:rPr lang="en-MY" altLang="zh-CN" sz="2800" dirty="0" smtClean="0"/>
              <a:t>Confirm product specifications</a:t>
            </a:r>
          </a:p>
          <a:p>
            <a:r>
              <a:rPr lang="en-MY" altLang="zh-CN" sz="2800" dirty="0" smtClean="0"/>
              <a:t>Confirm using correct process conditions</a:t>
            </a:r>
          </a:p>
          <a:p>
            <a:r>
              <a:rPr lang="en-MY" altLang="zh-CN" sz="2800" dirty="0" smtClean="0"/>
              <a:t>Aim ----&gt; good quality commercial  product</a:t>
            </a:r>
          </a:p>
          <a:p>
            <a:endParaRPr lang="en-MY" altLang="zh-CN" sz="2800" dirty="0" smtClean="0"/>
          </a:p>
          <a:p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Quality assessment</a:t>
            </a:r>
            <a:endParaRPr lang="en-GB" dirty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539750" y="1844675"/>
            <a:ext cx="8604250" cy="4038600"/>
          </a:xfrm>
        </p:spPr>
        <p:txBody>
          <a:bodyPr/>
          <a:lstStyle/>
          <a:p>
            <a:r>
              <a:rPr lang="en-GB" sz="2500" smtClean="0"/>
              <a:t>Visual assessment (e.g colour, phase separation)</a:t>
            </a:r>
          </a:p>
          <a:p>
            <a:endParaRPr lang="en-GB" sz="2500" smtClean="0"/>
          </a:p>
          <a:p>
            <a:r>
              <a:rPr lang="en-GB" sz="2500" smtClean="0"/>
              <a:t>Sensory profiling </a:t>
            </a:r>
          </a:p>
          <a:p>
            <a:endParaRPr lang="en-GB" sz="2500" smtClean="0"/>
          </a:p>
          <a:p>
            <a:r>
              <a:rPr lang="en-GB" sz="2500" smtClean="0"/>
              <a:t>Analytical measurements (e.g viscosity)</a:t>
            </a:r>
          </a:p>
          <a:p>
            <a:endParaRPr lang="en-GB" sz="2500" smtClean="0"/>
          </a:p>
          <a:p>
            <a:r>
              <a:rPr lang="en-GB" sz="2500" smtClean="0"/>
              <a:t>Shelf-life of drinking yogurt: 2-3 weeks at 4°C</a:t>
            </a:r>
          </a:p>
        </p:txBody>
      </p:sp>
      <p:pic>
        <p:nvPicPr>
          <p:cNvPr id="16388" name="图片 4" descr="green-smoothi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00663"/>
            <a:ext cx="1908175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Shelf-Life Experiment</a:t>
            </a:r>
            <a:endParaRPr lang="en-GB" dirty="0"/>
          </a:p>
        </p:txBody>
      </p:sp>
      <p:sp>
        <p:nvSpPr>
          <p:cNvPr id="17411" name="Content Placeholder 5"/>
          <p:cNvSpPr>
            <a:spLocks noGrp="1"/>
          </p:cNvSpPr>
          <p:nvPr>
            <p:ph idx="1"/>
          </p:nvPr>
        </p:nvSpPr>
        <p:spPr>
          <a:xfrm>
            <a:off x="250825" y="1773238"/>
            <a:ext cx="8748713" cy="40386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GB" sz="2200" b="1" smtClean="0"/>
              <a:t>Objective: </a:t>
            </a:r>
            <a:r>
              <a:rPr lang="en-GB" sz="2200" smtClean="0"/>
              <a:t>shelf-life comparison between our product and commercial product (‘Actimel’orange drinking yogurt) &amp; determine shelf-life</a:t>
            </a:r>
          </a:p>
          <a:p>
            <a:pPr algn="ctr">
              <a:buFont typeface="Wingdings" pitchFamily="2" charset="2"/>
              <a:buChar char="q"/>
            </a:pPr>
            <a:endParaRPr lang="en-GB" sz="2200" smtClean="0"/>
          </a:p>
        </p:txBody>
      </p:sp>
      <p:pic>
        <p:nvPicPr>
          <p:cNvPr id="17412" name="图片 4" descr="green-smoothi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475288"/>
            <a:ext cx="1619250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943100" y="3068638"/>
            <a:ext cx="6553200" cy="3546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81CA6A"/>
              </a:buClr>
              <a:buSzPct val="75000"/>
              <a:buFont typeface="Wingdings" pitchFamily="2" charset="2"/>
              <a:buChar char="Ø"/>
            </a:pPr>
            <a:r>
              <a:rPr kumimoji="1" lang="en-GB" sz="2200" i="1">
                <a:solidFill>
                  <a:srgbClr val="003300"/>
                </a:solidFill>
                <a:latin typeface="Verdana" pitchFamily="34" charset="0"/>
              </a:rPr>
              <a:t>Store at </a:t>
            </a:r>
            <a:r>
              <a:rPr kumimoji="1" lang="en-GB" sz="2200" b="1" i="1">
                <a:solidFill>
                  <a:srgbClr val="003300"/>
                </a:solidFill>
                <a:latin typeface="Verdana" pitchFamily="34" charset="0"/>
              </a:rPr>
              <a:t>4°C</a:t>
            </a:r>
          </a:p>
          <a:p>
            <a:pPr marL="342900" indent="-342900">
              <a:spcBef>
                <a:spcPct val="20000"/>
              </a:spcBef>
              <a:buClr>
                <a:srgbClr val="81CA6A"/>
              </a:buClr>
              <a:buSzPct val="100000"/>
              <a:buFont typeface="Wingdings" pitchFamily="2" charset="2"/>
              <a:buChar char="Ø"/>
            </a:pPr>
            <a:r>
              <a:rPr kumimoji="1" lang="en-GB" sz="2200" b="1" i="1">
                <a:solidFill>
                  <a:srgbClr val="003300"/>
                </a:solidFill>
                <a:latin typeface="Verdana" pitchFamily="34" charset="0"/>
              </a:rPr>
              <a:t>pH</a:t>
            </a:r>
          </a:p>
          <a:p>
            <a:pPr marL="342900" indent="-342900">
              <a:spcBef>
                <a:spcPct val="20000"/>
              </a:spcBef>
              <a:buClr>
                <a:srgbClr val="81CA6A"/>
              </a:buClr>
              <a:buSzPct val="100000"/>
              <a:buFont typeface="Wingdings" pitchFamily="2" charset="2"/>
              <a:buChar char="Ø"/>
            </a:pPr>
            <a:r>
              <a:rPr kumimoji="1" lang="en-GB" sz="2200" i="1">
                <a:solidFill>
                  <a:srgbClr val="003300"/>
                </a:solidFill>
                <a:latin typeface="Verdana" pitchFamily="34" charset="0"/>
              </a:rPr>
              <a:t> sensory testing (</a:t>
            </a:r>
            <a:r>
              <a:rPr kumimoji="1" lang="en-GB" sz="2200" b="1" i="1">
                <a:solidFill>
                  <a:srgbClr val="003300"/>
                </a:solidFill>
                <a:latin typeface="Verdana" pitchFamily="34" charset="0"/>
              </a:rPr>
              <a:t>odour</a:t>
            </a:r>
            <a:r>
              <a:rPr kumimoji="1" lang="en-GB" sz="2200" i="1">
                <a:solidFill>
                  <a:srgbClr val="003300"/>
                </a:solidFill>
                <a:latin typeface="Verdana" pitchFamily="34" charset="0"/>
              </a:rPr>
              <a:t>)</a:t>
            </a:r>
          </a:p>
          <a:p>
            <a:pPr marL="342900" indent="-342900">
              <a:spcBef>
                <a:spcPct val="20000"/>
              </a:spcBef>
              <a:buClr>
                <a:srgbClr val="81CA6A"/>
              </a:buClr>
              <a:buSzPct val="100000"/>
              <a:buFont typeface="Wingdings" pitchFamily="2" charset="2"/>
              <a:buChar char="Ø"/>
            </a:pPr>
            <a:r>
              <a:rPr kumimoji="1" lang="en-GB" sz="2200" b="1" i="1">
                <a:solidFill>
                  <a:srgbClr val="003300"/>
                </a:solidFill>
                <a:latin typeface="Verdana" pitchFamily="34" charset="0"/>
              </a:rPr>
              <a:t>4 weeks </a:t>
            </a:r>
            <a:r>
              <a:rPr kumimoji="1" lang="en-GB" sz="2200" i="1">
                <a:solidFill>
                  <a:srgbClr val="003300"/>
                </a:solidFill>
                <a:latin typeface="Verdana" pitchFamily="34" charset="0"/>
              </a:rPr>
              <a:t>(if spoilage, exp. will stop)</a:t>
            </a:r>
          </a:p>
          <a:p>
            <a:pPr marL="342900" indent="-342900">
              <a:spcBef>
                <a:spcPct val="20000"/>
              </a:spcBef>
              <a:buClr>
                <a:srgbClr val="81CA6A"/>
              </a:buClr>
              <a:buSzPct val="100000"/>
              <a:buFont typeface="Wingdings" pitchFamily="2" charset="2"/>
              <a:buChar char="Ø"/>
            </a:pPr>
            <a:r>
              <a:rPr kumimoji="1" lang="en-GB" sz="2200" i="1">
                <a:solidFill>
                  <a:srgbClr val="003300"/>
                </a:solidFill>
                <a:latin typeface="Verdana" pitchFamily="34" charset="0"/>
              </a:rPr>
              <a:t>Measurements &amp; sensory evaluation </a:t>
            </a:r>
            <a:r>
              <a:rPr kumimoji="1" lang="en-GB" sz="2200" b="1" i="1">
                <a:solidFill>
                  <a:srgbClr val="003300"/>
                </a:solidFill>
                <a:latin typeface="Verdana" pitchFamily="34" charset="0"/>
              </a:rPr>
              <a:t>every 2 days </a:t>
            </a:r>
          </a:p>
          <a:p>
            <a:pPr marL="342900" indent="-342900">
              <a:spcBef>
                <a:spcPct val="20000"/>
              </a:spcBef>
              <a:buClr>
                <a:srgbClr val="81CA6A"/>
              </a:buClr>
              <a:buSzPct val="100000"/>
              <a:buFont typeface="Wingdings" pitchFamily="2" charset="2"/>
              <a:buChar char="Ø"/>
            </a:pPr>
            <a:r>
              <a:rPr kumimoji="1" lang="en-GB" sz="2200" b="1" i="1">
                <a:solidFill>
                  <a:srgbClr val="003300"/>
                </a:solidFill>
                <a:latin typeface="Verdana" pitchFamily="34" charset="0"/>
              </a:rPr>
              <a:t>12</a:t>
            </a:r>
            <a:r>
              <a:rPr kumimoji="1" lang="en-GB" sz="2200" i="1">
                <a:solidFill>
                  <a:srgbClr val="003300"/>
                </a:solidFill>
                <a:latin typeface="Verdana" pitchFamily="34" charset="0"/>
              </a:rPr>
              <a:t> sterilised glass </a:t>
            </a:r>
            <a:r>
              <a:rPr kumimoji="1" lang="en-GB" sz="2200" b="1" i="1">
                <a:solidFill>
                  <a:srgbClr val="003300"/>
                </a:solidFill>
                <a:latin typeface="Verdana" pitchFamily="34" charset="0"/>
              </a:rPr>
              <a:t>bottles</a:t>
            </a:r>
            <a:r>
              <a:rPr kumimoji="1" lang="en-GB" sz="2200" i="1">
                <a:solidFill>
                  <a:srgbClr val="003300"/>
                </a:solidFill>
                <a:latin typeface="Verdana" pitchFamily="34" charset="0"/>
              </a:rPr>
              <a:t> covered with aluminium foil</a:t>
            </a:r>
          </a:p>
          <a:p>
            <a:pPr marL="342900" indent="-342900">
              <a:spcBef>
                <a:spcPct val="20000"/>
              </a:spcBef>
              <a:buClr>
                <a:srgbClr val="81CA6A"/>
              </a:buClr>
              <a:buSzPct val="100000"/>
              <a:buFont typeface="Wingdings" pitchFamily="2" charset="2"/>
              <a:buChar char="Ø"/>
            </a:pPr>
            <a:r>
              <a:rPr kumimoji="1" lang="en-GB" sz="2200" b="1" i="1">
                <a:solidFill>
                  <a:srgbClr val="003300"/>
                </a:solidFill>
                <a:latin typeface="Verdana" pitchFamily="34" charset="0"/>
              </a:rPr>
              <a:t>14 </a:t>
            </a:r>
            <a:r>
              <a:rPr kumimoji="1" lang="en-GB" sz="2200" i="1">
                <a:solidFill>
                  <a:srgbClr val="003300"/>
                </a:solidFill>
                <a:latin typeface="Verdana" pitchFamily="34" charset="0"/>
              </a:rPr>
              <a:t>trained </a:t>
            </a:r>
            <a:r>
              <a:rPr kumimoji="1" lang="en-GB" sz="2200" b="1" i="1">
                <a:solidFill>
                  <a:srgbClr val="003300"/>
                </a:solidFill>
                <a:latin typeface="Verdana" pitchFamily="34" charset="0"/>
              </a:rPr>
              <a:t>assessors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Shelf-Life Experiment</a:t>
            </a:r>
          </a:p>
        </p:txBody>
      </p:sp>
      <p:pic>
        <p:nvPicPr>
          <p:cNvPr id="8" name="Chart 7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3538" y="2060575"/>
            <a:ext cx="6194425" cy="3309938"/>
          </a:xfrm>
          <a:prstGeom prst="rect">
            <a:avLst/>
          </a:prstGeom>
          <a:noFill/>
        </p:spPr>
      </p:pic>
      <p:pic>
        <p:nvPicPr>
          <p:cNvPr id="18436" name="图片 4" descr="green-smoothi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475288"/>
            <a:ext cx="1619250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555875" y="6167438"/>
            <a:ext cx="31686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dirty="0">
                <a:latin typeface="+mj-lt"/>
                <a:cs typeface="+mn-cs"/>
              </a:rPr>
              <a:t>*Results till day 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Packaging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9250" y="1125538"/>
            <a:ext cx="7524750" cy="4672012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endParaRPr lang="en-GB" sz="2400" dirty="0" smtClean="0"/>
          </a:p>
          <a:p>
            <a:pPr marL="0" indent="0"/>
            <a:r>
              <a:rPr lang="en-GB" sz="2200" dirty="0" smtClean="0"/>
              <a:t>Protects form, shape and texture of the</a:t>
            </a: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GB" sz="2200" dirty="0" smtClean="0"/>
              <a:t>   food inside</a:t>
            </a:r>
          </a:p>
          <a:p>
            <a:pPr marL="0" indent="0">
              <a:spcBef>
                <a:spcPct val="0"/>
              </a:spcBef>
            </a:pPr>
            <a:endParaRPr lang="en-GB" sz="2200" dirty="0" smtClean="0"/>
          </a:p>
          <a:p>
            <a:pPr marL="0" indent="0">
              <a:spcBef>
                <a:spcPct val="0"/>
              </a:spcBef>
            </a:pPr>
            <a:r>
              <a:rPr lang="en-GB" sz="2200" dirty="0" smtClean="0"/>
              <a:t>Packaging material      barrier from water</a:t>
            </a: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GB" sz="2200" dirty="0" smtClean="0"/>
              <a:t>   vapour, oxygen</a:t>
            </a: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endParaRPr lang="en-GB" sz="2200" dirty="0" smtClean="0"/>
          </a:p>
          <a:p>
            <a:pPr marL="0" indent="0">
              <a:spcBef>
                <a:spcPct val="0"/>
              </a:spcBef>
            </a:pPr>
            <a:r>
              <a:rPr lang="en-GB" sz="2200" dirty="0" smtClean="0"/>
              <a:t>Ensuring safety of product &amp; consumer</a:t>
            </a:r>
          </a:p>
          <a:p>
            <a:pPr marL="0" indent="0">
              <a:spcBef>
                <a:spcPct val="0"/>
              </a:spcBef>
            </a:pPr>
            <a:endParaRPr lang="en-GB" sz="2200" dirty="0" smtClean="0"/>
          </a:p>
          <a:p>
            <a:pPr marL="0" indent="0">
              <a:spcBef>
                <a:spcPct val="0"/>
              </a:spcBef>
            </a:pPr>
            <a:r>
              <a:rPr lang="en-GB" sz="2200" dirty="0" smtClean="0"/>
              <a:t>Carries important information on the label </a:t>
            </a: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endParaRPr lang="en-GB" sz="2200" dirty="0" smtClean="0"/>
          </a:p>
          <a:p>
            <a:pPr marL="0" indent="0">
              <a:spcBef>
                <a:spcPct val="0"/>
              </a:spcBef>
            </a:pPr>
            <a:r>
              <a:rPr lang="en-GB" sz="2200" dirty="0" smtClean="0"/>
              <a:t>Significant role in shelf-life of yogurt drink </a:t>
            </a: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GB" sz="2200" dirty="0" smtClean="0"/>
              <a:t>   (maintain its quality)</a:t>
            </a:r>
          </a:p>
          <a:p>
            <a:pPr marL="0" indent="0">
              <a:spcBef>
                <a:spcPct val="0"/>
              </a:spcBef>
            </a:pPr>
            <a:endParaRPr lang="en-GB" sz="2200" dirty="0" smtClean="0"/>
          </a:p>
          <a:p>
            <a:pPr marL="0" indent="0">
              <a:spcBef>
                <a:spcPct val="0"/>
              </a:spcBef>
            </a:pPr>
            <a:r>
              <a:rPr lang="en-GB" sz="2200" dirty="0" smtClean="0"/>
              <a:t>Primary, secondary and tertiary packaging</a:t>
            </a:r>
          </a:p>
          <a:p>
            <a:pPr marL="0" indent="0">
              <a:buFont typeface="Wingdings" pitchFamily="2" charset="2"/>
              <a:buNone/>
            </a:pPr>
            <a:endParaRPr lang="en-GB" sz="2400" dirty="0" smtClean="0"/>
          </a:p>
        </p:txBody>
      </p:sp>
      <p:pic>
        <p:nvPicPr>
          <p:cNvPr id="19460" name="图片 4" descr="green-smoothi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594350"/>
            <a:ext cx="1619250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461" name="Straight Arrow Connector 6"/>
          <p:cNvCxnSpPr>
            <a:cxnSpLocks noChangeShapeType="1"/>
          </p:cNvCxnSpPr>
          <p:nvPr/>
        </p:nvCxnSpPr>
        <p:spPr bwMode="auto">
          <a:xfrm>
            <a:off x="4643438" y="2786058"/>
            <a:ext cx="360363" cy="0"/>
          </a:xfrm>
          <a:prstGeom prst="straightConnector1">
            <a:avLst/>
          </a:prstGeom>
          <a:noFill/>
          <a:ln w="38100" cap="sq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Primary packaging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438" y="1628775"/>
            <a:ext cx="8382000" cy="425450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GB" sz="2000" smtClean="0"/>
              <a:t>1</a:t>
            </a:r>
            <a:r>
              <a:rPr lang="en-GB" sz="2000" baseline="30000" smtClean="0"/>
              <a:t>0</a:t>
            </a:r>
            <a:r>
              <a:rPr lang="en-GB" sz="2000" smtClean="0"/>
              <a:t>=Direct contact with the contents</a:t>
            </a:r>
          </a:p>
          <a:p>
            <a:pPr marL="0" indent="0"/>
            <a:endParaRPr lang="en-GB" sz="2400" smtClean="0"/>
          </a:p>
        </p:txBody>
      </p:sp>
      <p:sp>
        <p:nvSpPr>
          <p:cNvPr id="5" name="Oval 4"/>
          <p:cNvSpPr/>
          <p:nvPr/>
        </p:nvSpPr>
        <p:spPr bwMode="auto">
          <a:xfrm>
            <a:off x="2635250" y="3249613"/>
            <a:ext cx="3671888" cy="1366837"/>
          </a:xfrm>
          <a:prstGeom prst="ellipse">
            <a:avLst/>
          </a:prstGeom>
          <a:solidFill>
            <a:srgbClr val="F9FBD9"/>
          </a:solidFill>
          <a:ln w="28575" cap="sq" cmpd="sng" algn="ctr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GB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PET bottles (250mL)</a:t>
            </a:r>
          </a:p>
        </p:txBody>
      </p:sp>
      <p:cxnSp>
        <p:nvCxnSpPr>
          <p:cNvPr id="20485" name="Straight Connector 6"/>
          <p:cNvCxnSpPr>
            <a:cxnSpLocks noChangeShapeType="1"/>
          </p:cNvCxnSpPr>
          <p:nvPr/>
        </p:nvCxnSpPr>
        <p:spPr bwMode="auto">
          <a:xfrm>
            <a:off x="1500166" y="2671762"/>
            <a:ext cx="1628775" cy="757238"/>
          </a:xfrm>
          <a:prstGeom prst="line">
            <a:avLst/>
          </a:prstGeom>
          <a:noFill/>
          <a:ln w="19050" cap="sq" algn="ctr">
            <a:solidFill>
              <a:srgbClr val="FF6600"/>
            </a:solidFill>
            <a:round/>
            <a:headEnd type="none" w="sm" len="sm"/>
            <a:tailEnd type="none" w="sm" len="sm"/>
          </a:ln>
        </p:spPr>
      </p:cxnSp>
      <p:cxnSp>
        <p:nvCxnSpPr>
          <p:cNvPr id="20486" name="Straight Connector 7"/>
          <p:cNvCxnSpPr>
            <a:cxnSpLocks noChangeShapeType="1"/>
          </p:cNvCxnSpPr>
          <p:nvPr/>
        </p:nvCxnSpPr>
        <p:spPr bwMode="auto">
          <a:xfrm>
            <a:off x="4364038" y="4641850"/>
            <a:ext cx="0" cy="515938"/>
          </a:xfrm>
          <a:prstGeom prst="line">
            <a:avLst/>
          </a:prstGeom>
          <a:noFill/>
          <a:ln w="19050" cap="sq" algn="ctr">
            <a:solidFill>
              <a:srgbClr val="FF6600"/>
            </a:solidFill>
            <a:round/>
            <a:headEnd type="none" w="sm" len="sm"/>
            <a:tailEnd type="none" w="sm" len="sm"/>
          </a:ln>
        </p:spPr>
      </p:cxnSp>
      <p:cxnSp>
        <p:nvCxnSpPr>
          <p:cNvPr id="20487" name="Straight Connector 8"/>
          <p:cNvCxnSpPr>
            <a:cxnSpLocks noChangeShapeType="1"/>
          </p:cNvCxnSpPr>
          <p:nvPr/>
        </p:nvCxnSpPr>
        <p:spPr bwMode="auto">
          <a:xfrm flipV="1">
            <a:off x="2090738" y="4270375"/>
            <a:ext cx="739775" cy="315913"/>
          </a:xfrm>
          <a:prstGeom prst="line">
            <a:avLst/>
          </a:prstGeom>
          <a:noFill/>
          <a:ln w="19050" cap="sq" algn="ctr">
            <a:solidFill>
              <a:srgbClr val="FF6600"/>
            </a:solidFill>
            <a:round/>
            <a:headEnd type="none" w="sm" len="sm"/>
            <a:tailEnd type="none" w="sm" len="sm"/>
          </a:ln>
        </p:spPr>
      </p:cxnSp>
      <p:cxnSp>
        <p:nvCxnSpPr>
          <p:cNvPr id="20488" name="Straight Connector 9"/>
          <p:cNvCxnSpPr>
            <a:cxnSpLocks noChangeShapeType="1"/>
          </p:cNvCxnSpPr>
          <p:nvPr/>
        </p:nvCxnSpPr>
        <p:spPr bwMode="auto">
          <a:xfrm flipV="1">
            <a:off x="5630881" y="2643182"/>
            <a:ext cx="1512887" cy="720725"/>
          </a:xfrm>
          <a:prstGeom prst="line">
            <a:avLst/>
          </a:prstGeom>
          <a:noFill/>
          <a:ln w="19050" cap="sq" algn="ctr">
            <a:solidFill>
              <a:srgbClr val="FF6600"/>
            </a:solidFill>
            <a:round/>
            <a:headEnd type="none" w="sm" len="sm"/>
            <a:tailEnd type="none" w="sm" len="sm"/>
          </a:ln>
        </p:spPr>
      </p:cxnSp>
      <p:cxnSp>
        <p:nvCxnSpPr>
          <p:cNvPr id="20489" name="Straight Connector 10"/>
          <p:cNvCxnSpPr>
            <a:cxnSpLocks noChangeShapeType="1"/>
          </p:cNvCxnSpPr>
          <p:nvPr/>
        </p:nvCxnSpPr>
        <p:spPr bwMode="auto">
          <a:xfrm>
            <a:off x="6011863" y="4292600"/>
            <a:ext cx="863600" cy="431800"/>
          </a:xfrm>
          <a:prstGeom prst="line">
            <a:avLst/>
          </a:prstGeom>
          <a:noFill/>
          <a:ln w="19050" cap="sq" algn="ctr">
            <a:solidFill>
              <a:srgbClr val="FF6600"/>
            </a:solidFill>
            <a:round/>
            <a:headEnd type="none" w="sm" len="sm"/>
            <a:tailEnd type="none" w="sm" len="sm"/>
          </a:ln>
        </p:spPr>
      </p:cxnSp>
      <p:sp>
        <p:nvSpPr>
          <p:cNvPr id="25" name="TextBox 24"/>
          <p:cNvSpPr txBox="1"/>
          <p:nvPr/>
        </p:nvSpPr>
        <p:spPr>
          <a:xfrm>
            <a:off x="323850" y="2266950"/>
            <a:ext cx="2043113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200" dirty="0">
                <a:latin typeface="+mn-lt"/>
                <a:cs typeface="+mn-cs"/>
              </a:rPr>
              <a:t>O</a:t>
            </a:r>
            <a:r>
              <a:rPr lang="en-GB" sz="2200" baseline="-25000" dirty="0">
                <a:latin typeface="+mn-lt"/>
                <a:cs typeface="+mn-cs"/>
              </a:rPr>
              <a:t>2</a:t>
            </a:r>
            <a:r>
              <a:rPr lang="en-GB" sz="2200" dirty="0">
                <a:latin typeface="+mn-lt"/>
                <a:cs typeface="+mn-cs"/>
              </a:rPr>
              <a:t>, H</a:t>
            </a:r>
            <a:r>
              <a:rPr lang="en-GB" sz="2200" baseline="-25000" dirty="0">
                <a:latin typeface="+mn-lt"/>
                <a:cs typeface="+mn-cs"/>
              </a:rPr>
              <a:t>2</a:t>
            </a:r>
            <a:r>
              <a:rPr lang="en-GB" sz="2200" dirty="0">
                <a:latin typeface="+mn-lt"/>
                <a:cs typeface="+mn-cs"/>
              </a:rPr>
              <a:t>0 vapour barrier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50838" y="4425960"/>
            <a:ext cx="1844675" cy="431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200" dirty="0">
                <a:latin typeface="+mn-lt"/>
                <a:cs typeface="+mn-cs"/>
              </a:rPr>
              <a:t>T resistant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092950" y="2187575"/>
            <a:ext cx="2051050" cy="1784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200" dirty="0">
                <a:latin typeface="+mn-lt"/>
                <a:cs typeface="+mn-cs"/>
              </a:rPr>
              <a:t>Prevents entry of flavour, odour from environment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988175" y="4629150"/>
            <a:ext cx="2008188" cy="76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200" dirty="0">
                <a:latin typeface="+mn-lt"/>
                <a:cs typeface="+mn-cs"/>
              </a:rPr>
              <a:t>Prevents oxidation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313113" y="5243513"/>
            <a:ext cx="2698750" cy="431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200" dirty="0">
                <a:latin typeface="+mn-lt"/>
                <a:cs typeface="+mn-cs"/>
              </a:rPr>
              <a:t>Avoid light effect</a:t>
            </a:r>
          </a:p>
        </p:txBody>
      </p:sp>
      <p:pic>
        <p:nvPicPr>
          <p:cNvPr id="20495" name="Picture 44" descr="http://www.recyclethis.co.uk/wp-content/uploads/2009/05/yoghurt_drinks_actim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700" y="5033963"/>
            <a:ext cx="2382838" cy="182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Secondary packaging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916113"/>
            <a:ext cx="8382000" cy="403860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GB" sz="2000" smtClean="0"/>
              <a:t>2</a:t>
            </a:r>
            <a:r>
              <a:rPr lang="en-GB" sz="2000" baseline="30000" smtClean="0"/>
              <a:t>0 </a:t>
            </a:r>
            <a:r>
              <a:rPr lang="en-GB" sz="2000" smtClean="0"/>
              <a:t>= outer carton or multipack</a:t>
            </a:r>
          </a:p>
          <a:p>
            <a:pPr marL="0" indent="0" algn="ctr">
              <a:buFont typeface="Wingdings" pitchFamily="2" charset="2"/>
              <a:buNone/>
            </a:pPr>
            <a:endParaRPr lang="en-GB" sz="2400" smtClean="0"/>
          </a:p>
          <a:p>
            <a:pPr marL="0" indent="0" algn="ctr">
              <a:buFont typeface="Wingdings" pitchFamily="2" charset="2"/>
              <a:buNone/>
            </a:pPr>
            <a:endParaRPr lang="en-GB" sz="2400" smtClean="0"/>
          </a:p>
          <a:p>
            <a:pPr marL="0" indent="0">
              <a:buFont typeface="Wingdings" pitchFamily="2" charset="2"/>
              <a:buNone/>
            </a:pPr>
            <a:endParaRPr lang="en-GB" sz="2400" smtClean="0"/>
          </a:p>
          <a:p>
            <a:pPr marL="0" indent="0">
              <a:buFont typeface="Wingdings" pitchFamily="2" charset="2"/>
              <a:buNone/>
            </a:pPr>
            <a:endParaRPr lang="en-GB" sz="2400" smtClean="0"/>
          </a:p>
          <a:p>
            <a:pPr marL="0" indent="0" algn="ctr">
              <a:buFont typeface="Wingdings" pitchFamily="2" charset="2"/>
              <a:buChar char="Ø"/>
            </a:pPr>
            <a:r>
              <a:rPr lang="en-GB" sz="2400" smtClean="0"/>
              <a:t>Shrink sleeves for labelling and decoration </a:t>
            </a:r>
          </a:p>
          <a:p>
            <a:pPr marL="0" indent="0" algn="ctr">
              <a:buFont typeface="Wingdings" pitchFamily="2" charset="2"/>
              <a:buChar char="Ø"/>
            </a:pPr>
            <a:r>
              <a:rPr lang="en-GB" sz="2400" smtClean="0"/>
              <a:t>Protect from light </a:t>
            </a:r>
          </a:p>
          <a:p>
            <a:pPr marL="0" indent="0" algn="ctr">
              <a:buFont typeface="Wingdings" pitchFamily="2" charset="2"/>
              <a:buChar char="Ø"/>
            </a:pPr>
            <a:r>
              <a:rPr lang="en-GB" sz="2400" smtClean="0"/>
              <a:t>Carry the label</a:t>
            </a:r>
          </a:p>
          <a:p>
            <a:pPr marL="0" indent="0" algn="ctr">
              <a:buFont typeface="Wingdings" pitchFamily="2" charset="2"/>
              <a:buChar char="Ø"/>
            </a:pPr>
            <a:r>
              <a:rPr lang="en-GB" sz="2400" smtClean="0"/>
              <a:t>4 bottles/carton</a:t>
            </a:r>
          </a:p>
        </p:txBody>
      </p:sp>
      <p:sp>
        <p:nvSpPr>
          <p:cNvPr id="4" name="Oval 3"/>
          <p:cNvSpPr/>
          <p:nvPr/>
        </p:nvSpPr>
        <p:spPr bwMode="auto">
          <a:xfrm>
            <a:off x="2441575" y="2565400"/>
            <a:ext cx="4176713" cy="1150938"/>
          </a:xfrm>
          <a:prstGeom prst="ellipse">
            <a:avLst/>
          </a:prstGeom>
          <a:solidFill>
            <a:schemeClr val="bg2">
              <a:lumMod val="10000"/>
              <a:lumOff val="90000"/>
            </a:schemeClr>
          </a:solidFill>
          <a:ln w="12700" cap="sq" cmpd="sng" algn="ctr">
            <a:solidFill>
              <a:schemeClr val="bg2">
                <a:lumMod val="75000"/>
                <a:lumOff val="2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GB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Paperboard laminated </a:t>
            </a:r>
          </a:p>
          <a:p>
            <a:pPr algn="ctr">
              <a:defRPr/>
            </a:pPr>
            <a:r>
              <a:rPr lang="en-GB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cartons </a:t>
            </a:r>
          </a:p>
        </p:txBody>
      </p:sp>
      <p:pic>
        <p:nvPicPr>
          <p:cNvPr id="21509" name="Picture 2" descr="http://wheresthesausage.typepad.com/my_weblog/images/2008/05/08/picture_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18050"/>
            <a:ext cx="2441575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Tertiary </a:t>
            </a:r>
            <a:r>
              <a:rPr lang="en-GB" dirty="0"/>
              <a:t>packaging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963738"/>
            <a:ext cx="8382000" cy="403860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GB" sz="2000" smtClean="0"/>
              <a:t>  3</a:t>
            </a:r>
            <a:r>
              <a:rPr lang="en-GB" sz="2000" baseline="30000" smtClean="0"/>
              <a:t>0 </a:t>
            </a:r>
            <a:r>
              <a:rPr lang="en-GB" sz="2000" smtClean="0"/>
              <a:t>bulk handling and shipping</a:t>
            </a:r>
          </a:p>
          <a:p>
            <a:pPr marL="0" indent="0" algn="ctr">
              <a:buFont typeface="Wingdings" pitchFamily="2" charset="2"/>
              <a:buNone/>
            </a:pPr>
            <a:endParaRPr lang="en-GB" sz="2000" smtClean="0"/>
          </a:p>
          <a:p>
            <a:pPr marL="0" indent="0" algn="ctr">
              <a:buFont typeface="Wingdings" pitchFamily="2" charset="2"/>
              <a:buNone/>
            </a:pPr>
            <a:endParaRPr lang="en-GB" sz="2000" smtClean="0"/>
          </a:p>
          <a:p>
            <a:pPr marL="0" indent="0" algn="ctr">
              <a:buFont typeface="Wingdings" pitchFamily="2" charset="2"/>
              <a:buNone/>
            </a:pPr>
            <a:endParaRPr lang="en-GB" sz="2000" smtClean="0"/>
          </a:p>
          <a:p>
            <a:pPr marL="0" indent="0" algn="ctr">
              <a:buFont typeface="Wingdings" pitchFamily="2" charset="2"/>
              <a:buNone/>
            </a:pPr>
            <a:endParaRPr lang="en-GB" sz="2000" smtClean="0"/>
          </a:p>
          <a:p>
            <a:pPr marL="0" indent="0" algn="ctr">
              <a:buFont typeface="Wingdings" pitchFamily="2" charset="2"/>
              <a:buNone/>
            </a:pPr>
            <a:endParaRPr lang="en-GB" sz="2000" smtClean="0"/>
          </a:p>
          <a:p>
            <a:pPr marL="0" indent="0">
              <a:buFont typeface="Wingdings" pitchFamily="2" charset="2"/>
              <a:buChar char="Ø"/>
            </a:pPr>
            <a:r>
              <a:rPr lang="en-GB" sz="2400" smtClean="0"/>
              <a:t>Minimum damage to the product and easy carrying </a:t>
            </a:r>
          </a:p>
        </p:txBody>
      </p:sp>
      <p:sp>
        <p:nvSpPr>
          <p:cNvPr id="4" name="Oval 3"/>
          <p:cNvSpPr/>
          <p:nvPr/>
        </p:nvSpPr>
        <p:spPr bwMode="auto">
          <a:xfrm>
            <a:off x="2268538" y="2636838"/>
            <a:ext cx="4175125" cy="100806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19050" cap="sq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 algn="ctr"/>
            <a:r>
              <a:rPr lang="en-GB" sz="3000">
                <a:effectLst>
                  <a:outerShdw blurRad="38100" dist="38100" dir="2700000" algn="tl">
                    <a:srgbClr val="000000"/>
                  </a:outerShdw>
                </a:effectLst>
              </a:rPr>
              <a:t>Pallets or crates</a:t>
            </a:r>
          </a:p>
          <a:p>
            <a:pPr algn="ctr"/>
            <a:endParaRPr lang="en-GB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2533" name="Picture 5" descr="http://palletandpacking.com/images/euro-palle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03900" y="5140325"/>
            <a:ext cx="3327400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 descr="http://t2.gstatic.com/images?q=tbn:ANd9GcRwgYawR4Z6D12DDxQLnvYeBDcpkqgl3lq2Xvnurg2NxJ3iMCIKU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10150"/>
            <a:ext cx="2466975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Labelling</a:t>
            </a:r>
            <a:endParaRPr lang="en-GB" dirty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2124075" y="1700213"/>
            <a:ext cx="8382000" cy="4038600"/>
          </a:xfrm>
        </p:spPr>
        <p:txBody>
          <a:bodyPr/>
          <a:lstStyle/>
          <a:p>
            <a:r>
              <a:rPr lang="en-GB" sz="2400" smtClean="0"/>
              <a:t>Name of manufacturer</a:t>
            </a:r>
          </a:p>
          <a:p>
            <a:r>
              <a:rPr lang="en-GB" sz="2400" smtClean="0"/>
              <a:t>Manufacturing and used by date</a:t>
            </a:r>
          </a:p>
          <a:p>
            <a:r>
              <a:rPr lang="en-GB" sz="2400" smtClean="0"/>
              <a:t>Ingredients (+stabiliser, acidity regulator)</a:t>
            </a:r>
          </a:p>
          <a:p>
            <a:r>
              <a:rPr lang="en-GB" sz="2400" smtClean="0"/>
              <a:t>Allergens (soy, kiwi)</a:t>
            </a:r>
          </a:p>
          <a:p>
            <a:r>
              <a:rPr lang="en-GB" sz="2400" smtClean="0"/>
              <a:t>Flavour</a:t>
            </a:r>
          </a:p>
          <a:p>
            <a:r>
              <a:rPr lang="en-GB" sz="2400" smtClean="0"/>
              <a:t>Net quantity (ml) </a:t>
            </a:r>
          </a:p>
          <a:p>
            <a:r>
              <a:rPr lang="en-GB" sz="2400" smtClean="0"/>
              <a:t>Name of distributor</a:t>
            </a:r>
          </a:p>
          <a:p>
            <a:r>
              <a:rPr lang="en-GB" sz="2400" smtClean="0"/>
              <a:t>Definition of yogurt drink</a:t>
            </a:r>
          </a:p>
          <a:p>
            <a:r>
              <a:rPr lang="en-GB" sz="2400" smtClean="0"/>
              <a:t>Conditions of storage </a:t>
            </a:r>
          </a:p>
          <a:p>
            <a:r>
              <a:rPr lang="en-GB" sz="2400" smtClean="0"/>
              <a:t>Barcode</a:t>
            </a:r>
          </a:p>
          <a:p>
            <a:endParaRPr lang="en-GB" smtClean="0"/>
          </a:p>
        </p:txBody>
      </p:sp>
      <p:pic>
        <p:nvPicPr>
          <p:cNvPr id="23556" name="Picture 4" descr="http://www.girlshealth.gov/parents/bones/images/nutrition_label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00213"/>
            <a:ext cx="2195513" cy="526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228600"/>
            <a:ext cx="8382000" cy="914400"/>
          </a:xfrm>
        </p:spPr>
        <p:txBody>
          <a:bodyPr/>
          <a:lstStyle/>
          <a:p>
            <a:pPr>
              <a:defRPr/>
            </a:pPr>
            <a:r>
              <a:rPr lang="en-GB" altLang="zh-CN" sz="3600" dirty="0"/>
              <a:t>Unit IV: Product Commercialisation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42938" y="1524000"/>
            <a:ext cx="8382000" cy="40386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A6A6A6"/>
                </a:solidFill>
              </a:rPr>
              <a:t>Unfinished tasks from Unit III &amp; Commercial test</a:t>
            </a:r>
          </a:p>
          <a:p>
            <a:pPr>
              <a:buFont typeface="Wingdings" pitchFamily="2" charset="2"/>
              <a:buChar char="Ø"/>
            </a:pPr>
            <a:endParaRPr lang="en-GB" sz="2400" dirty="0" smtClean="0">
              <a:solidFill>
                <a:srgbClr val="A6A6A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A6A6A6"/>
                </a:solidFill>
              </a:rPr>
              <a:t>Shelf-Life and Packaging</a:t>
            </a:r>
          </a:p>
          <a:p>
            <a:pPr>
              <a:buFont typeface="Wingdings" pitchFamily="2" charset="2"/>
              <a:buChar char="Ø"/>
            </a:pPr>
            <a:endParaRPr lang="en-GB" sz="2400" dirty="0" smtClean="0">
              <a:solidFill>
                <a:srgbClr val="16441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2400" b="1" dirty="0" smtClean="0">
                <a:solidFill>
                  <a:srgbClr val="1644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GHP &amp; GMP Guideline</a:t>
            </a:r>
          </a:p>
          <a:p>
            <a:pPr>
              <a:buFont typeface="Wingdings" pitchFamily="2" charset="2"/>
              <a:buChar char="Ø"/>
            </a:pPr>
            <a:endParaRPr lang="en-GB" sz="2400" dirty="0" smtClean="0"/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HACCP Analysis</a:t>
            </a:r>
          </a:p>
          <a:p>
            <a:pPr>
              <a:buFont typeface="Wingdings" pitchFamily="2" charset="2"/>
              <a:buChar char="Ø"/>
            </a:pPr>
            <a:endParaRPr lang="en-GB" sz="2400" dirty="0" smtClean="0"/>
          </a:p>
          <a:p>
            <a:pPr>
              <a:buFont typeface="Wingdings" pitchFamily="2" charset="2"/>
              <a:buChar char="Ø"/>
            </a:pPr>
            <a:r>
              <a:rPr lang="en-GB" sz="2400" dirty="0" smtClean="0">
                <a:latin typeface="Verdana" pitchFamily="34" charset="0"/>
              </a:rPr>
              <a:t>Labelling Legislation and Quality Control</a:t>
            </a:r>
            <a:endParaRPr lang="en-GB" sz="2400" dirty="0">
              <a:latin typeface="Verdana" pitchFamily="34" charset="0"/>
            </a:endParaRPr>
          </a:p>
        </p:txBody>
      </p:sp>
      <p:pic>
        <p:nvPicPr>
          <p:cNvPr id="5" name="图片 4" descr="gm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29264"/>
            <a:ext cx="2143108" cy="1428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GMP/GHP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GB" dirty="0" smtClean="0">
                <a:solidFill>
                  <a:srgbClr val="3378C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Definitions</a:t>
            </a:r>
            <a:r>
              <a:rPr lang="en-GB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lvl="2"/>
            <a:r>
              <a:rPr lang="en-GB" sz="2800" b="1" u="sng" dirty="0" smtClean="0">
                <a:solidFill>
                  <a:srgbClr val="51768B"/>
                </a:solidFill>
              </a:rPr>
              <a:t>GMP</a:t>
            </a:r>
            <a:r>
              <a:rPr lang="en-GB" dirty="0" smtClean="0">
                <a:solidFill>
                  <a:srgbClr val="51768B"/>
                </a:solidFill>
              </a:rPr>
              <a:t> </a:t>
            </a:r>
            <a:r>
              <a:rPr lang="en-GB" dirty="0" smtClean="0"/>
              <a:t>– “P</a:t>
            </a:r>
            <a:r>
              <a:rPr lang="en-US" altLang="zh-CN" dirty="0" smtClean="0">
                <a:ea typeface="宋体" pitchFamily="2" charset="-122"/>
              </a:rPr>
              <a:t>art of Quality Assurance which ensures that products are consistently produced and controlled to the quality standards appropriate to their intended use.’’</a:t>
            </a:r>
          </a:p>
          <a:p>
            <a:pPr lvl="2"/>
            <a:endParaRPr lang="en-US" altLang="zh-CN" dirty="0" smtClean="0">
              <a:ea typeface="宋体" pitchFamily="2" charset="-122"/>
            </a:endParaRPr>
          </a:p>
          <a:p>
            <a:pPr lvl="2"/>
            <a:r>
              <a:rPr lang="en-US" altLang="zh-CN" sz="2800" b="1" u="sng" dirty="0" smtClean="0">
                <a:solidFill>
                  <a:srgbClr val="51768B"/>
                </a:solidFill>
                <a:ea typeface="宋体" pitchFamily="2" charset="-122"/>
              </a:rPr>
              <a:t>GHP </a:t>
            </a:r>
            <a:r>
              <a:rPr lang="en-US" altLang="zh-CN" dirty="0" smtClean="0">
                <a:ea typeface="宋体" pitchFamily="2" charset="-122"/>
              </a:rPr>
              <a:t>– “All conditions and measures necessary to ensure the safety and suitability of food at all stages of the food chain"</a:t>
            </a:r>
            <a:endParaRPr lang="en-GB" dirty="0" smtClean="0"/>
          </a:p>
          <a:p>
            <a:pPr marL="0" indent="0"/>
            <a:endParaRPr lang="en-GB" dirty="0" smtClean="0"/>
          </a:p>
          <a:p>
            <a:pPr marL="0" indent="0">
              <a:buFont typeface="Wingdings" pitchFamily="2" charset="2"/>
              <a:buNone/>
            </a:pPr>
            <a:endParaRPr lang="en-GB" dirty="0" smtClean="0"/>
          </a:p>
        </p:txBody>
      </p:sp>
      <p:pic>
        <p:nvPicPr>
          <p:cNvPr id="5" name="图片 4" descr="gm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29264"/>
            <a:ext cx="2143108" cy="1428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3" descr="241416_T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5072074"/>
            <a:ext cx="2143108" cy="1785926"/>
          </a:xfr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altLang="zh-CN" dirty="0" smtClean="0"/>
              <a:t>Outline </a:t>
            </a:r>
            <a:endParaRPr lang="zh-CN" alt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90594" y="1714488"/>
            <a:ext cx="8382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Ø"/>
              <a:tabLst/>
              <a:defRPr/>
            </a:pPr>
            <a:r>
              <a:rPr kumimoji="1" lang="en-GB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Unfinished </a:t>
            </a:r>
            <a:r>
              <a:rPr kumimoji="1" lang="en-GB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tasks from Unit III &amp; Commercial test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Ø"/>
              <a:tabLst/>
              <a:defRPr/>
            </a:pPr>
            <a:endParaRPr kumimoji="1" lang="en-GB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Ø"/>
              <a:tabLst/>
              <a:defRPr/>
            </a:pPr>
            <a:r>
              <a:rPr kumimoji="1" lang="en-GB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Shelf-Life and Packaging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Ø"/>
              <a:tabLst/>
              <a:defRPr/>
            </a:pPr>
            <a:endParaRPr kumimoji="1" lang="en-GB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Ø"/>
              <a:tabLst/>
              <a:defRPr/>
            </a:pPr>
            <a:r>
              <a:rPr kumimoji="1" lang="en-GB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GHP &amp; GMP Guideline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Ø"/>
              <a:tabLst/>
              <a:defRPr/>
            </a:pPr>
            <a:endParaRPr kumimoji="1" lang="en-GB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Ø"/>
              <a:tabLst/>
              <a:defRPr/>
            </a:pPr>
            <a:r>
              <a:rPr kumimoji="1" lang="en-GB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HACCP Analysis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Ø"/>
              <a:tabLst/>
              <a:defRPr/>
            </a:pPr>
            <a:endParaRPr kumimoji="1" lang="en-GB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Ø"/>
              <a:defRPr/>
            </a:pPr>
            <a:r>
              <a:rPr kumimoji="1" lang="en-GB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Labelling Legislation and Quality </a:t>
            </a:r>
            <a:r>
              <a:rPr kumimoji="1" lang="en-GB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Control </a:t>
            </a:r>
            <a:endParaRPr kumimoji="1" lang="en-GB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gm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29264"/>
            <a:ext cx="2143108" cy="14287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GMP/GHP</a:t>
            </a:r>
            <a:endParaRPr lang="en-GB" dirty="0"/>
          </a:p>
        </p:txBody>
      </p:sp>
      <p:grpSp>
        <p:nvGrpSpPr>
          <p:cNvPr id="3" name="Group 47"/>
          <p:cNvGrpSpPr>
            <a:grpSpLocks/>
          </p:cNvGrpSpPr>
          <p:nvPr/>
        </p:nvGrpSpPr>
        <p:grpSpPr bwMode="auto">
          <a:xfrm>
            <a:off x="614363" y="5684838"/>
            <a:ext cx="30162" cy="606425"/>
            <a:chOff x="4704773" y="2789495"/>
            <a:chExt cx="30315" cy="606311"/>
          </a:xfrm>
        </p:grpSpPr>
        <p:sp>
          <p:nvSpPr>
            <p:cNvPr id="64" name="Straight Connector 9"/>
            <p:cNvSpPr/>
            <p:nvPr/>
          </p:nvSpPr>
          <p:spPr>
            <a:xfrm rot="3593322">
              <a:off x="4416774" y="3079089"/>
              <a:ext cx="606311" cy="2712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13320"/>
                  </a:moveTo>
                  <a:lnTo>
                    <a:pt x="606311" y="13320"/>
                  </a:lnTo>
                </a:path>
              </a:pathLst>
            </a:custGeom>
            <a:noFill/>
          </p:spPr>
          <p:style>
            <a:lnRef idx="2">
              <a:schemeClr val="accent3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5" name="Straight Connector 10"/>
            <p:cNvSpPr/>
            <p:nvPr/>
          </p:nvSpPr>
          <p:spPr>
            <a:xfrm rot="3593322">
              <a:off x="4704058" y="3077493"/>
              <a:ext cx="31744" cy="303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12700" tIns="0" rIns="12700" bIns="0" anchor="ctr"/>
            <a:lstStyle/>
            <a:p>
              <a:pPr algn="ctr" defTabSz="222250">
                <a:lnSpc>
                  <a:spcPct val="90000"/>
                </a:lnSpc>
                <a:spcAft>
                  <a:spcPct val="35000"/>
                </a:spcAft>
              </a:pPr>
              <a:endParaRPr lang="en-GB" sz="500">
                <a:solidFill>
                  <a:srgbClr val="003300"/>
                </a:solidFill>
              </a:endParaRPr>
            </a:p>
          </p:txBody>
        </p:sp>
      </p:grpSp>
      <p:graphicFrame>
        <p:nvGraphicFramePr>
          <p:cNvPr id="92" name="Diagram 91"/>
          <p:cNvGraphicFramePr/>
          <p:nvPr/>
        </p:nvGraphicFramePr>
        <p:xfrm>
          <a:off x="1643042" y="1571612"/>
          <a:ext cx="7500958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3357554" y="1500174"/>
            <a:ext cx="1857388" cy="1571636"/>
            <a:chOff x="1080125" y="1008115"/>
            <a:chExt cx="1119303" cy="1119303"/>
          </a:xfrm>
        </p:grpSpPr>
        <p:sp>
          <p:nvSpPr>
            <p:cNvPr id="94" name="Oval 93"/>
            <p:cNvSpPr/>
            <p:nvPr/>
          </p:nvSpPr>
          <p:spPr>
            <a:xfrm>
              <a:off x="1080125" y="1008115"/>
              <a:ext cx="1119303" cy="1119303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5" name="Oval 4"/>
            <p:cNvSpPr/>
            <p:nvPr/>
          </p:nvSpPr>
          <p:spPr>
            <a:xfrm>
              <a:off x="1244257" y="1172635"/>
              <a:ext cx="791039" cy="7902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700" tIns="12700" rIns="12700" bIns="1270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</a:pPr>
              <a:endParaRPr lang="en-GB" sz="2000">
                <a:solidFill>
                  <a:srgbClr val="226822"/>
                </a:solidFill>
              </a:endParaRPr>
            </a:p>
          </p:txBody>
        </p:sp>
      </p:grpSp>
      <p:grpSp>
        <p:nvGrpSpPr>
          <p:cNvPr id="5" name="Group 95"/>
          <p:cNvGrpSpPr>
            <a:grpSpLocks/>
          </p:cNvGrpSpPr>
          <p:nvPr/>
        </p:nvGrpSpPr>
        <p:grpSpPr bwMode="auto">
          <a:xfrm>
            <a:off x="5429256" y="1500174"/>
            <a:ext cx="2143140" cy="1428760"/>
            <a:chOff x="1080125" y="1008115"/>
            <a:chExt cx="1119303" cy="1119303"/>
          </a:xfrm>
        </p:grpSpPr>
        <p:sp>
          <p:nvSpPr>
            <p:cNvPr id="97" name="Oval 96"/>
            <p:cNvSpPr/>
            <p:nvPr/>
          </p:nvSpPr>
          <p:spPr>
            <a:xfrm>
              <a:off x="1080125" y="1008115"/>
              <a:ext cx="1119303" cy="1119303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8" name="Oval 4"/>
            <p:cNvSpPr/>
            <p:nvPr/>
          </p:nvSpPr>
          <p:spPr>
            <a:xfrm>
              <a:off x="1244318" y="1171765"/>
              <a:ext cx="790916" cy="7920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700" tIns="12700" rIns="12700" bIns="1270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</a:pPr>
              <a:endParaRPr lang="en-GB" sz="2000">
                <a:solidFill>
                  <a:srgbClr val="226822"/>
                </a:solidFill>
              </a:endParaRPr>
            </a:p>
          </p:txBody>
        </p:sp>
      </p:grpSp>
      <p:grpSp>
        <p:nvGrpSpPr>
          <p:cNvPr id="6" name="Group 98"/>
          <p:cNvGrpSpPr>
            <a:grpSpLocks/>
          </p:cNvGrpSpPr>
          <p:nvPr/>
        </p:nvGrpSpPr>
        <p:grpSpPr bwMode="auto">
          <a:xfrm>
            <a:off x="6643702" y="3000372"/>
            <a:ext cx="1857388" cy="1571636"/>
            <a:chOff x="1080125" y="1008115"/>
            <a:chExt cx="1119303" cy="1119303"/>
          </a:xfrm>
        </p:grpSpPr>
        <p:sp>
          <p:nvSpPr>
            <p:cNvPr id="100" name="Oval 99"/>
            <p:cNvSpPr/>
            <p:nvPr/>
          </p:nvSpPr>
          <p:spPr>
            <a:xfrm>
              <a:off x="1080125" y="1008115"/>
              <a:ext cx="1119303" cy="1119303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1" name="Oval 4"/>
            <p:cNvSpPr/>
            <p:nvPr/>
          </p:nvSpPr>
          <p:spPr>
            <a:xfrm>
              <a:off x="1244076" y="1172635"/>
              <a:ext cx="791401" cy="7902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700" tIns="12700" rIns="12700" bIns="1270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</a:pPr>
              <a:endParaRPr lang="en-GB" sz="2000">
                <a:solidFill>
                  <a:srgbClr val="226822"/>
                </a:solidFill>
              </a:endParaRPr>
            </a:p>
          </p:txBody>
        </p:sp>
      </p:grpSp>
      <p:sp>
        <p:nvSpPr>
          <p:cNvPr id="107" name="Oval 4"/>
          <p:cNvSpPr/>
          <p:nvPr/>
        </p:nvSpPr>
        <p:spPr>
          <a:xfrm>
            <a:off x="6929454" y="3500438"/>
            <a:ext cx="1357322" cy="89058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8255" tIns="8255" rIns="8255" bIns="8255" spcCol="1270" anchor="ctr"/>
          <a:lstStyle/>
          <a:p>
            <a:pPr algn="ctr" defTabSz="577850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2000" dirty="0"/>
              <a:t>Training</a:t>
            </a:r>
          </a:p>
        </p:txBody>
      </p:sp>
      <p:sp>
        <p:nvSpPr>
          <p:cNvPr id="108" name="Oval 4"/>
          <p:cNvSpPr/>
          <p:nvPr/>
        </p:nvSpPr>
        <p:spPr>
          <a:xfrm>
            <a:off x="5500694" y="1785926"/>
            <a:ext cx="2143140" cy="93027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8255" tIns="8255" rIns="8255" bIns="8255" spcCol="1270" anchor="ctr"/>
          <a:lstStyle/>
          <a:p>
            <a:pPr algn="ctr" defTabSz="577850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2000" dirty="0"/>
              <a:t>Documentation</a:t>
            </a:r>
          </a:p>
        </p:txBody>
      </p:sp>
      <p:sp>
        <p:nvSpPr>
          <p:cNvPr id="109" name="Oval 4"/>
          <p:cNvSpPr/>
          <p:nvPr/>
        </p:nvSpPr>
        <p:spPr>
          <a:xfrm>
            <a:off x="3357554" y="1857364"/>
            <a:ext cx="1714512" cy="89058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8255" tIns="8255" rIns="8255" bIns="8255" spcCol="1270" anchor="ctr"/>
          <a:lstStyle/>
          <a:p>
            <a:pPr algn="ctr" defTabSz="577850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2000" dirty="0"/>
              <a:t>Recall &amp; Traceability</a:t>
            </a:r>
          </a:p>
        </p:txBody>
      </p:sp>
      <p:cxnSp>
        <p:nvCxnSpPr>
          <p:cNvPr id="26636" name="Straight Connector 110"/>
          <p:cNvCxnSpPr>
            <a:cxnSpLocks noChangeShapeType="1"/>
          </p:cNvCxnSpPr>
          <p:nvPr/>
        </p:nvCxnSpPr>
        <p:spPr bwMode="auto">
          <a:xfrm rot="16200000" flipH="1">
            <a:off x="4356102" y="3216273"/>
            <a:ext cx="433387" cy="144463"/>
          </a:xfrm>
          <a:prstGeom prst="line">
            <a:avLst/>
          </a:prstGeom>
          <a:noFill/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</p:cxnSp>
      <p:cxnSp>
        <p:nvCxnSpPr>
          <p:cNvPr id="26637" name="Straight Connector 112"/>
          <p:cNvCxnSpPr>
            <a:cxnSpLocks noChangeShapeType="1"/>
          </p:cNvCxnSpPr>
          <p:nvPr/>
        </p:nvCxnSpPr>
        <p:spPr bwMode="auto">
          <a:xfrm rot="5400000">
            <a:off x="5284795" y="2930523"/>
            <a:ext cx="717552" cy="428627"/>
          </a:xfrm>
          <a:prstGeom prst="line">
            <a:avLst/>
          </a:prstGeom>
          <a:noFill/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</p:cxnSp>
      <p:cxnSp>
        <p:nvCxnSpPr>
          <p:cNvPr id="26638" name="Straight Connector 114"/>
          <p:cNvCxnSpPr>
            <a:cxnSpLocks noChangeShapeType="1"/>
            <a:stCxn id="100" idx="2"/>
          </p:cNvCxnSpPr>
          <p:nvPr/>
        </p:nvCxnSpPr>
        <p:spPr bwMode="auto">
          <a:xfrm rot="10800000" flipV="1">
            <a:off x="6215074" y="3786190"/>
            <a:ext cx="428628" cy="285752"/>
          </a:xfrm>
          <a:prstGeom prst="line">
            <a:avLst/>
          </a:prstGeom>
          <a:noFill/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GMP/GHP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1406" y="1747854"/>
            <a:ext cx="8382000" cy="403860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GB" sz="3600" dirty="0" smtClean="0">
                <a:solidFill>
                  <a:srgbClr val="3378C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Building &amp; Facilities</a:t>
            </a:r>
          </a:p>
          <a:p>
            <a:pPr marL="0" indent="0"/>
            <a:endParaRPr lang="en-GB" dirty="0" smtClean="0"/>
          </a:p>
        </p:txBody>
      </p:sp>
      <p:pic>
        <p:nvPicPr>
          <p:cNvPr id="27652" name="Picture 2" descr="http://www.gdecho.cn/en/gc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25774"/>
            <a:ext cx="91440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gm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00702"/>
            <a:ext cx="2035951" cy="13572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GMP/GHP</a:t>
            </a:r>
            <a:endParaRPr lang="en-GB" dirty="0"/>
          </a:p>
        </p:txBody>
      </p:sp>
      <p:sp>
        <p:nvSpPr>
          <p:cNvPr id="28675" name="Text Placeholder 2"/>
          <p:cNvSpPr>
            <a:spLocks noGrp="1"/>
          </p:cNvSpPr>
          <p:nvPr>
            <p:ph type="body" idx="1"/>
          </p:nvPr>
        </p:nvSpPr>
        <p:spPr>
          <a:xfrm>
            <a:off x="603250" y="1357298"/>
            <a:ext cx="4040188" cy="639762"/>
          </a:xfrm>
        </p:spPr>
        <p:txBody>
          <a:bodyPr/>
          <a:lstStyle/>
          <a:p>
            <a:pPr algn="ctr"/>
            <a:r>
              <a:rPr lang="en-GB" sz="2800" dirty="0" smtClean="0">
                <a:solidFill>
                  <a:srgbClr val="3378CB"/>
                </a:solidFill>
              </a:rPr>
              <a:t>GMP</a:t>
            </a:r>
          </a:p>
        </p:txBody>
      </p:sp>
      <p:sp>
        <p:nvSpPr>
          <p:cNvPr id="28676" name="Content Placeholder 3"/>
          <p:cNvSpPr>
            <a:spLocks noGrp="1"/>
          </p:cNvSpPr>
          <p:nvPr>
            <p:ph sz="half" idx="2"/>
          </p:nvPr>
        </p:nvSpPr>
        <p:spPr>
          <a:xfrm>
            <a:off x="1690691" y="2000240"/>
            <a:ext cx="3309937" cy="3414713"/>
          </a:xfrm>
        </p:spPr>
        <p:txBody>
          <a:bodyPr/>
          <a:lstStyle/>
          <a:p>
            <a:r>
              <a:rPr lang="en-GB" dirty="0" smtClean="0"/>
              <a:t>Location </a:t>
            </a:r>
          </a:p>
          <a:p>
            <a:endParaRPr lang="en-GB" dirty="0" smtClean="0"/>
          </a:p>
          <a:p>
            <a:r>
              <a:rPr lang="en-GB" dirty="0" smtClean="0"/>
              <a:t>Layout</a:t>
            </a:r>
          </a:p>
          <a:p>
            <a:endParaRPr lang="en-GB" dirty="0" smtClean="0"/>
          </a:p>
          <a:p>
            <a:r>
              <a:rPr lang="en-GB" dirty="0" smtClean="0"/>
              <a:t>Internal design</a:t>
            </a:r>
          </a:p>
          <a:p>
            <a:endParaRPr lang="en-GB" dirty="0" smtClean="0"/>
          </a:p>
          <a:p>
            <a:r>
              <a:rPr lang="en-GB" dirty="0" smtClean="0"/>
              <a:t>Facilities</a:t>
            </a:r>
          </a:p>
          <a:p>
            <a:endParaRPr lang="en-GB" dirty="0" smtClean="0"/>
          </a:p>
          <a:p>
            <a:r>
              <a:rPr lang="en-GB" dirty="0" smtClean="0"/>
              <a:t>Storage</a:t>
            </a:r>
          </a:p>
        </p:txBody>
      </p:sp>
      <p:sp>
        <p:nvSpPr>
          <p:cNvPr id="2867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3629" y="1357298"/>
            <a:ext cx="4041775" cy="639762"/>
          </a:xfrm>
        </p:spPr>
        <p:txBody>
          <a:bodyPr/>
          <a:lstStyle/>
          <a:p>
            <a:pPr algn="ctr"/>
            <a:r>
              <a:rPr lang="en-GB" sz="2800" dirty="0" smtClean="0">
                <a:solidFill>
                  <a:srgbClr val="3378CB"/>
                </a:solidFill>
              </a:rPr>
              <a:t>GHP</a:t>
            </a:r>
          </a:p>
        </p:txBody>
      </p:sp>
      <p:sp>
        <p:nvSpPr>
          <p:cNvPr id="28678" name="Content Placeholder 5"/>
          <p:cNvSpPr>
            <a:spLocks noGrp="1"/>
          </p:cNvSpPr>
          <p:nvPr>
            <p:ph sz="quarter" idx="4"/>
          </p:nvPr>
        </p:nvSpPr>
        <p:spPr>
          <a:xfrm>
            <a:off x="5500694" y="2143116"/>
            <a:ext cx="3671888" cy="3486150"/>
          </a:xfrm>
        </p:spPr>
        <p:txBody>
          <a:bodyPr/>
          <a:lstStyle/>
          <a:p>
            <a:r>
              <a:rPr lang="en-GB" dirty="0" smtClean="0"/>
              <a:t>Cleaning</a:t>
            </a:r>
          </a:p>
          <a:p>
            <a:endParaRPr lang="en-GB" dirty="0" smtClean="0"/>
          </a:p>
          <a:p>
            <a:r>
              <a:rPr lang="en-GB" dirty="0" smtClean="0"/>
              <a:t>Personal hygiene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GMP/GHP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GB" sz="1900" smtClean="0">
              <a:solidFill>
                <a:srgbClr val="3378CB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GB" sz="3600" smtClean="0">
                <a:solidFill>
                  <a:srgbClr val="3378C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Personnel </a:t>
            </a:r>
          </a:p>
          <a:p>
            <a:pPr>
              <a:lnSpc>
                <a:spcPct val="80000"/>
              </a:lnSpc>
            </a:pPr>
            <a:endParaRPr lang="en-GB" sz="100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1000" smtClean="0"/>
          </a:p>
          <a:p>
            <a:pPr lvl="1">
              <a:lnSpc>
                <a:spcPct val="80000"/>
              </a:lnSpc>
            </a:pPr>
            <a:r>
              <a:rPr lang="en-GB" sz="2500" smtClean="0"/>
              <a:t>Sickness reporting</a:t>
            </a:r>
          </a:p>
          <a:p>
            <a:pPr lvl="1">
              <a:lnSpc>
                <a:spcPct val="80000"/>
              </a:lnSpc>
            </a:pPr>
            <a:r>
              <a:rPr lang="en-GB" sz="2500" smtClean="0"/>
              <a:t>Watches, jewellery or any belongings</a:t>
            </a:r>
          </a:p>
          <a:p>
            <a:pPr lvl="1">
              <a:lnSpc>
                <a:spcPct val="80000"/>
              </a:lnSpc>
            </a:pPr>
            <a:r>
              <a:rPr lang="en-GB" sz="2500" smtClean="0"/>
              <a:t>Prohibition of smoking, eating and alcohol </a:t>
            </a:r>
          </a:p>
          <a:p>
            <a:pPr lvl="1">
              <a:lnSpc>
                <a:spcPct val="80000"/>
              </a:lnSpc>
            </a:pPr>
            <a:r>
              <a:rPr lang="en-GB" sz="2500" smtClean="0"/>
              <a:t>Keep body, hair, face, hands and fingernails clean</a:t>
            </a:r>
          </a:p>
          <a:p>
            <a:pPr lvl="1">
              <a:lnSpc>
                <a:spcPct val="80000"/>
              </a:lnSpc>
            </a:pPr>
            <a:endParaRPr lang="en-GB" sz="2400" smtClean="0"/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en-GB" sz="800" smtClean="0"/>
          </a:p>
          <a:p>
            <a:pPr lvl="1">
              <a:lnSpc>
                <a:spcPct val="80000"/>
              </a:lnSpc>
            </a:pPr>
            <a:endParaRPr lang="en-GB" sz="900" smtClean="0"/>
          </a:p>
          <a:p>
            <a:pPr>
              <a:lnSpc>
                <a:spcPct val="80000"/>
              </a:lnSpc>
            </a:pPr>
            <a:endParaRPr lang="en-GB" sz="100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sz="1000" smtClean="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1000" smtClean="0"/>
          </a:p>
        </p:txBody>
      </p:sp>
      <p:pic>
        <p:nvPicPr>
          <p:cNvPr id="29701" name="Picture 4" descr="http://victorystore.com/signs/property_management/images/no_eating_signs_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213" y="4643461"/>
            <a:ext cx="36576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 descr="gmp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429264"/>
            <a:ext cx="2143108" cy="1428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GMP/GHP</a:t>
            </a:r>
          </a:p>
        </p:txBody>
      </p:sp>
      <p:sp>
        <p:nvSpPr>
          <p:cNvPr id="30723" name="Content Placeholder 4"/>
          <p:cNvSpPr>
            <a:spLocks noGrp="1"/>
          </p:cNvSpPr>
          <p:nvPr>
            <p:ph idx="1"/>
          </p:nvPr>
        </p:nvSpPr>
        <p:spPr>
          <a:xfrm>
            <a:off x="381000" y="1524000"/>
            <a:ext cx="8382000" cy="5000625"/>
          </a:xfrm>
        </p:spPr>
        <p:txBody>
          <a:bodyPr/>
          <a:lstStyle/>
          <a:p>
            <a:pPr marL="342900" lvl="1" indent="-342900"/>
            <a:r>
              <a:rPr lang="en-GB" sz="2400" dirty="0" smtClean="0"/>
              <a:t>Protective clothing </a:t>
            </a:r>
          </a:p>
          <a:p>
            <a:pPr marL="342900" lvl="1" indent="-342900"/>
            <a:r>
              <a:rPr lang="en-GB" sz="2400" dirty="0" smtClean="0"/>
              <a:t>Wear gloves and hand covering</a:t>
            </a:r>
          </a:p>
          <a:p>
            <a:pPr marL="342900" lvl="1" indent="-342900"/>
            <a:r>
              <a:rPr lang="en-GB" sz="2400" dirty="0" smtClean="0"/>
              <a:t>Washing hands with sanitizers after visiting the toilet</a:t>
            </a:r>
          </a:p>
          <a:p>
            <a:pPr marL="342900" lvl="1" indent="-342900"/>
            <a:r>
              <a:rPr lang="en-GB" sz="2400" dirty="0" smtClean="0"/>
              <a:t>Follow signs &amp; instructions  </a:t>
            </a:r>
          </a:p>
          <a:p>
            <a:pPr marL="342900" lvl="1" indent="-342900"/>
            <a:r>
              <a:rPr lang="en-GB" sz="2400" dirty="0" smtClean="0"/>
              <a:t>Health check up at least once in 6 months</a:t>
            </a:r>
          </a:p>
          <a:p>
            <a:pPr marL="342900" lvl="1" indent="-342900"/>
            <a:r>
              <a:rPr lang="en-GB" sz="2400" dirty="0" smtClean="0"/>
              <a:t>Rules for visitors</a:t>
            </a:r>
          </a:p>
          <a:p>
            <a:pPr marL="342900" lvl="1" indent="-342900">
              <a:buFont typeface="Wingdings" pitchFamily="2" charset="2"/>
              <a:buNone/>
            </a:pPr>
            <a:r>
              <a:rPr lang="en-GB" sz="2400" dirty="0" smtClean="0"/>
              <a:t> </a:t>
            </a:r>
          </a:p>
          <a:p>
            <a:pPr marL="342900" lvl="1" indent="-342900">
              <a:buFont typeface="Wingdings" pitchFamily="2" charset="2"/>
              <a:buNone/>
            </a:pPr>
            <a:endParaRPr lang="en-GB" sz="2400" dirty="0" smtClean="0"/>
          </a:p>
          <a:p>
            <a:pPr marL="342900" lvl="1" indent="-342900">
              <a:buFont typeface="Wingdings" pitchFamily="2" charset="2"/>
              <a:buNone/>
            </a:pPr>
            <a:r>
              <a:rPr lang="en-GB" sz="2400" dirty="0" smtClean="0"/>
              <a:t> </a:t>
            </a:r>
          </a:p>
          <a:p>
            <a:endParaRPr lang="en-GB" dirty="0" smtClean="0"/>
          </a:p>
        </p:txBody>
      </p:sp>
      <p:pic>
        <p:nvPicPr>
          <p:cNvPr id="30724" name="Picture 2" descr="http://www.hygieneexpert.co.uk/images/60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4797425"/>
            <a:ext cx="1655763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Plus 8"/>
          <p:cNvSpPr/>
          <p:nvPr/>
        </p:nvSpPr>
        <p:spPr bwMode="auto">
          <a:xfrm>
            <a:off x="4643438" y="5157788"/>
            <a:ext cx="649287" cy="574675"/>
          </a:xfrm>
          <a:prstGeom prst="mathPlus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>
              <a:defRPr/>
            </a:pPr>
            <a:endParaRPr lang="en-GB">
              <a:cs typeface="+mn-cs"/>
            </a:endParaRPr>
          </a:p>
        </p:txBody>
      </p:sp>
      <p:pic>
        <p:nvPicPr>
          <p:cNvPr id="30727" name="Picture 9" descr="hand-drying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4724400"/>
            <a:ext cx="2286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 descr="gmp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429264"/>
            <a:ext cx="2143108" cy="1428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gm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429264"/>
            <a:ext cx="2143108" cy="14287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842" y="71414"/>
            <a:ext cx="8382000" cy="91440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GMP/GHP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1406" y="1592265"/>
            <a:ext cx="4752975" cy="4479941"/>
          </a:xfrm>
        </p:spPr>
        <p:txBody>
          <a:bodyPr/>
          <a:lstStyle/>
          <a:p>
            <a:pPr algn="ctr">
              <a:buNone/>
            </a:pPr>
            <a:r>
              <a:rPr lang="en-GB" sz="2400" kern="1200" dirty="0" smtClean="0">
                <a:latin typeface="Verdana" pitchFamily="34" charset="0"/>
              </a:rPr>
              <a:t>GMP</a:t>
            </a:r>
          </a:p>
          <a:p>
            <a:pPr lvl="1"/>
            <a:r>
              <a:rPr lang="en-GB" sz="1800" dirty="0" smtClean="0"/>
              <a:t>Incoming material requirement</a:t>
            </a:r>
          </a:p>
          <a:p>
            <a:pPr lvl="1"/>
            <a:r>
              <a:rPr lang="en-GB" sz="1800" dirty="0" smtClean="0"/>
              <a:t>Time and temperature control</a:t>
            </a:r>
          </a:p>
          <a:p>
            <a:pPr lvl="1"/>
            <a:r>
              <a:rPr lang="en-GB" sz="1800" dirty="0" smtClean="0"/>
              <a:t>Control of specific process step</a:t>
            </a:r>
          </a:p>
          <a:p>
            <a:pPr lvl="1"/>
            <a:r>
              <a:rPr lang="en-GB" sz="1800" dirty="0" smtClean="0"/>
              <a:t>Specifications</a:t>
            </a:r>
          </a:p>
          <a:p>
            <a:pPr lvl="1"/>
            <a:r>
              <a:rPr lang="en-GB" sz="1800" dirty="0" smtClean="0"/>
              <a:t>Microbiological, chemical and physical contamination</a:t>
            </a:r>
          </a:p>
          <a:p>
            <a:pPr lvl="1"/>
            <a:r>
              <a:rPr lang="en-GB" sz="1800" dirty="0" smtClean="0"/>
              <a:t>Packaging, Storage and distribution</a:t>
            </a:r>
          </a:p>
          <a:p>
            <a:pPr lvl="1"/>
            <a:r>
              <a:rPr lang="en-GB" sz="1800" dirty="0" smtClean="0"/>
              <a:t>Checking the parameters of raw material &amp; finished product</a:t>
            </a:r>
          </a:p>
          <a:p>
            <a:pPr lvl="1"/>
            <a:r>
              <a:rPr lang="en-GB" sz="1800" dirty="0" smtClean="0"/>
              <a:t>Use of controlled atmosphere</a:t>
            </a:r>
          </a:p>
          <a:p>
            <a:pPr lvl="1"/>
            <a:endParaRPr lang="en-GB" sz="1800" dirty="0" smtClean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5000628" y="1500174"/>
            <a:ext cx="4041775" cy="3951287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kumimoji="1" lang="en-GB" dirty="0">
                <a:latin typeface="Verdana" pitchFamily="34" charset="0"/>
              </a:rPr>
              <a:t>GHP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l"/>
            </a:pPr>
            <a:r>
              <a:rPr kumimoji="1" lang="en-GB" sz="1800" dirty="0">
                <a:latin typeface="Verdana" pitchFamily="34" charset="0"/>
              </a:rPr>
              <a:t>Hygiene &amp; sanitation of equipments &amp; tankers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l"/>
            </a:pPr>
            <a:r>
              <a:rPr kumimoji="1" lang="en-GB" sz="1800" dirty="0">
                <a:latin typeface="Verdana" pitchFamily="34" charset="0"/>
              </a:rPr>
              <a:t>Checking of all the equipments &amp; tanks after cleaning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l"/>
            </a:pPr>
            <a:r>
              <a:rPr kumimoji="1" lang="en-GB" sz="1800" dirty="0">
                <a:latin typeface="Verdana" pitchFamily="34" charset="0"/>
              </a:rPr>
              <a:t>Storage premises should be clean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l"/>
            </a:pPr>
            <a:r>
              <a:rPr kumimoji="1" lang="en-GB" sz="1800" dirty="0">
                <a:latin typeface="Verdana" pitchFamily="34" charset="0"/>
              </a:rPr>
              <a:t>Maintenance of equipments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l"/>
            </a:pPr>
            <a:r>
              <a:rPr kumimoji="1" lang="en-GB" sz="1800" dirty="0">
                <a:latin typeface="Verdana" pitchFamily="34" charset="0"/>
              </a:rPr>
              <a:t>Use of CIP system 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l"/>
            </a:pPr>
            <a:r>
              <a:rPr kumimoji="1" lang="en-GB" sz="1800" dirty="0">
                <a:latin typeface="Verdana" pitchFamily="34" charset="0"/>
              </a:rPr>
              <a:t>Hygiene of product distribution 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5000"/>
            </a:pPr>
            <a:r>
              <a:rPr kumimoji="1" lang="en-GB" sz="1800" dirty="0">
                <a:latin typeface="Verdana" pitchFamily="34" charset="0"/>
              </a:rPr>
              <a:t>    vehicles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5000"/>
            </a:pPr>
            <a:endParaRPr kumimoji="1" lang="en-GB" sz="3200" dirty="0">
              <a:latin typeface="Verdan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l"/>
            </a:pPr>
            <a:endParaRPr kumimoji="1" lang="en-GB" sz="3200" dirty="0">
              <a:latin typeface="Verdana" pitchFamily="34" charset="0"/>
            </a:endParaRPr>
          </a:p>
        </p:txBody>
      </p:sp>
      <p:pic>
        <p:nvPicPr>
          <p:cNvPr id="31750" name="Picture 2" descr="http://www.satsltd.com/images/lab_analysi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53250" y="5548312"/>
            <a:ext cx="2190750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86446" y="785794"/>
            <a:ext cx="3167095" cy="6461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1" lang="en-GB" sz="3600" dirty="0" smtClean="0">
                <a:solidFill>
                  <a:srgbClr val="3378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--Production</a:t>
            </a:r>
            <a:endParaRPr kumimoji="1" lang="en-GB" sz="3600" dirty="0">
              <a:solidFill>
                <a:srgbClr val="3378C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GMP/GHP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71613"/>
            <a:ext cx="8382000" cy="4071966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GB" sz="3600" dirty="0" smtClean="0">
                <a:solidFill>
                  <a:srgbClr val="3378C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Training</a:t>
            </a:r>
            <a:endParaRPr lang="en-GB" sz="2800" dirty="0" smtClean="0">
              <a:solidFill>
                <a:srgbClr val="3378CB"/>
              </a:solidFill>
            </a:endParaRPr>
          </a:p>
          <a:p>
            <a:pPr marL="0" indent="0"/>
            <a:r>
              <a:rPr lang="en-GB" sz="2800" dirty="0" smtClean="0"/>
              <a:t>Managers and supervisors should have  enough knowledge of GMP,GHP and HACCP</a:t>
            </a:r>
          </a:p>
          <a:p>
            <a:pPr marL="0" indent="0"/>
            <a:endParaRPr lang="en-GB" sz="2800" dirty="0" smtClean="0"/>
          </a:p>
          <a:p>
            <a:pPr marL="0" indent="0"/>
            <a:r>
              <a:rPr lang="en-GB" sz="2800" dirty="0" smtClean="0"/>
              <a:t>Efficient skills and knowledge</a:t>
            </a:r>
          </a:p>
          <a:p>
            <a:pPr marL="0" indent="0"/>
            <a:endParaRPr lang="en-GB" sz="2800" dirty="0" smtClean="0"/>
          </a:p>
          <a:p>
            <a:pPr marL="0" indent="0"/>
            <a:r>
              <a:rPr lang="en-GB" sz="2800" dirty="0" smtClean="0"/>
              <a:t>Training by expertise</a:t>
            </a:r>
          </a:p>
          <a:p>
            <a:pPr marL="0" indent="0"/>
            <a:endParaRPr lang="en-GB" sz="2400" dirty="0" smtClean="0"/>
          </a:p>
          <a:p>
            <a:pPr marL="0" indent="0"/>
            <a:endParaRPr lang="en-GB" sz="2400" dirty="0" smtClean="0"/>
          </a:p>
        </p:txBody>
      </p:sp>
      <p:pic>
        <p:nvPicPr>
          <p:cNvPr id="5" name="图片 4" descr="gm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29264"/>
            <a:ext cx="2143108" cy="1428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GMP/GHP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700213"/>
            <a:ext cx="8382000" cy="403860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GB" sz="3600" dirty="0" smtClean="0">
                <a:solidFill>
                  <a:srgbClr val="3378C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Documentation</a:t>
            </a:r>
          </a:p>
          <a:p>
            <a:pPr marL="0" indent="0"/>
            <a:r>
              <a:rPr lang="en-GB" sz="2500" dirty="0" smtClean="0">
                <a:solidFill>
                  <a:schemeClr val="bg2"/>
                </a:solidFill>
              </a:rPr>
              <a:t>Records of purchasing</a:t>
            </a:r>
          </a:p>
          <a:p>
            <a:pPr marL="0" indent="0"/>
            <a:r>
              <a:rPr lang="en-GB" sz="2500" dirty="0" smtClean="0">
                <a:solidFill>
                  <a:schemeClr val="bg2"/>
                </a:solidFill>
              </a:rPr>
              <a:t>Analysis</a:t>
            </a:r>
          </a:p>
          <a:p>
            <a:pPr marL="0" indent="0"/>
            <a:r>
              <a:rPr lang="en-GB" sz="2500" dirty="0" smtClean="0">
                <a:solidFill>
                  <a:schemeClr val="bg2"/>
                </a:solidFill>
              </a:rPr>
              <a:t>Employee</a:t>
            </a:r>
          </a:p>
          <a:p>
            <a:pPr marL="0" indent="0"/>
            <a:r>
              <a:rPr lang="en-GB" sz="2500" dirty="0" smtClean="0">
                <a:solidFill>
                  <a:schemeClr val="bg2"/>
                </a:solidFill>
              </a:rPr>
              <a:t>Marketing</a:t>
            </a:r>
          </a:p>
          <a:p>
            <a:pPr marL="0" indent="0"/>
            <a:r>
              <a:rPr lang="en-GB" sz="2500" dirty="0" smtClean="0">
                <a:solidFill>
                  <a:schemeClr val="bg2"/>
                </a:solidFill>
              </a:rPr>
              <a:t>Processing operation </a:t>
            </a:r>
          </a:p>
          <a:p>
            <a:pPr marL="0" indent="0"/>
            <a:r>
              <a:rPr lang="en-GB" sz="2500" dirty="0" smtClean="0">
                <a:solidFill>
                  <a:schemeClr val="bg2"/>
                </a:solidFill>
              </a:rPr>
              <a:t>Process testing</a:t>
            </a:r>
          </a:p>
          <a:p>
            <a:pPr marL="0" indent="0"/>
            <a:endParaRPr lang="en-GB" sz="2400" dirty="0" smtClean="0">
              <a:solidFill>
                <a:schemeClr val="bg2"/>
              </a:solidFill>
            </a:endParaRPr>
          </a:p>
          <a:p>
            <a:pPr marL="0" indent="0"/>
            <a:endParaRPr lang="en-GB" sz="2400" dirty="0" smtClean="0">
              <a:solidFill>
                <a:schemeClr val="bg2"/>
              </a:solidFill>
            </a:endParaRPr>
          </a:p>
          <a:p>
            <a:pPr marL="0" indent="0"/>
            <a:endParaRPr lang="en-GB" sz="2400" dirty="0" smtClean="0">
              <a:solidFill>
                <a:schemeClr val="bg2"/>
              </a:solidFill>
            </a:endParaRPr>
          </a:p>
          <a:p>
            <a:pPr marL="0" indent="0"/>
            <a:endParaRPr lang="en-GB" sz="2800" dirty="0" smtClean="0">
              <a:solidFill>
                <a:schemeClr val="bg2"/>
              </a:solidFill>
            </a:endParaRPr>
          </a:p>
        </p:txBody>
      </p:sp>
      <p:pic>
        <p:nvPicPr>
          <p:cNvPr id="33797" name="Picture 2" descr="http://www.sciencephoto.com/image/359886/350wm/T8750911-Hand_writing_in_chemistry_laboratory_record_book-SP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2492375"/>
            <a:ext cx="250507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 descr="gm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429264"/>
            <a:ext cx="2143108" cy="1428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gm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29264"/>
            <a:ext cx="2143108" cy="14287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GMP/GHP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GB" sz="3600" dirty="0" smtClean="0">
                <a:solidFill>
                  <a:srgbClr val="3378C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Recall and traceability</a:t>
            </a:r>
          </a:p>
          <a:p>
            <a:pPr marL="0" indent="0"/>
            <a:r>
              <a:rPr lang="en-GB" sz="2500" dirty="0" smtClean="0">
                <a:solidFill>
                  <a:schemeClr val="bg2"/>
                </a:solidFill>
              </a:rPr>
              <a:t>Changes in physical, chemical and microbiological changes in the product during storage at retailers shelf</a:t>
            </a:r>
          </a:p>
          <a:p>
            <a:pPr marL="0" indent="0"/>
            <a:endParaRPr lang="en-GB" sz="2500" dirty="0" smtClean="0">
              <a:solidFill>
                <a:schemeClr val="bg2"/>
              </a:solidFill>
            </a:endParaRPr>
          </a:p>
          <a:p>
            <a:pPr marL="0" indent="0"/>
            <a:r>
              <a:rPr lang="en-GB" sz="2500" dirty="0" smtClean="0">
                <a:solidFill>
                  <a:schemeClr val="bg2"/>
                </a:solidFill>
              </a:rPr>
              <a:t>Keep under observation</a:t>
            </a:r>
          </a:p>
          <a:p>
            <a:pPr marL="0" indent="0"/>
            <a:endParaRPr lang="en-GB" sz="2500" dirty="0" smtClean="0">
              <a:solidFill>
                <a:schemeClr val="bg2"/>
              </a:solidFill>
            </a:endParaRPr>
          </a:p>
          <a:p>
            <a:pPr marL="0" indent="0"/>
            <a:r>
              <a:rPr lang="en-GB" sz="2500" dirty="0" smtClean="0">
                <a:solidFill>
                  <a:schemeClr val="bg2"/>
                </a:solidFill>
              </a:rPr>
              <a:t>Maintain effective mechanism for identification and traceability</a:t>
            </a:r>
          </a:p>
          <a:p>
            <a:pPr marL="0" indent="0"/>
            <a:endParaRPr lang="en-GB" sz="2400" dirty="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gm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29264"/>
            <a:ext cx="2143108" cy="14287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GMP/GHP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76280" y="1604978"/>
          <a:ext cx="8382000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1000" y="2428868"/>
            <a:ext cx="8382000" cy="1857388"/>
          </a:xfrm>
        </p:spPr>
        <p:txBody>
          <a:bodyPr/>
          <a:lstStyle/>
          <a:p>
            <a:r>
              <a:rPr lang="en-GB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Unfinished tasks from Unit III </a:t>
            </a:r>
            <a:r>
              <a:rPr lang="en-GB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</a:t>
            </a:r>
            <a:r>
              <a:rPr lang="en-GB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Commercial test</a:t>
            </a:r>
            <a:endParaRPr lang="zh-CN" altLang="en-US" sz="3200" dirty="0"/>
          </a:p>
        </p:txBody>
      </p:sp>
      <p:pic>
        <p:nvPicPr>
          <p:cNvPr id="4" name="图片 3" descr="recipe-tab-dessert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2974" y="4572008"/>
            <a:ext cx="3086100" cy="2657475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3" descr="HACCPmar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542670"/>
            <a:ext cx="1928794" cy="1315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sz="3600" dirty="0"/>
              <a:t>Unit IV: Product Commercialisation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524000"/>
            <a:ext cx="8382000" cy="433389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2500" dirty="0" smtClean="0">
                <a:solidFill>
                  <a:srgbClr val="A6A6A6"/>
                </a:solidFill>
              </a:rPr>
              <a:t>Unfinished tasks from Unit III &amp; Commercial test</a:t>
            </a:r>
          </a:p>
          <a:p>
            <a:pPr>
              <a:buFont typeface="Wingdings" pitchFamily="2" charset="2"/>
              <a:buChar char="Ø"/>
            </a:pPr>
            <a:endParaRPr lang="en-GB" sz="2500" dirty="0" smtClean="0">
              <a:solidFill>
                <a:srgbClr val="A6A6A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2500" dirty="0" smtClean="0">
                <a:solidFill>
                  <a:srgbClr val="A6A6A6"/>
                </a:solidFill>
              </a:rPr>
              <a:t>Shelf-Life and Packaging</a:t>
            </a:r>
          </a:p>
          <a:p>
            <a:pPr>
              <a:buFont typeface="Wingdings" pitchFamily="2" charset="2"/>
              <a:buChar char="Ø"/>
            </a:pPr>
            <a:endParaRPr lang="en-GB" sz="2500" dirty="0" smtClean="0">
              <a:solidFill>
                <a:srgbClr val="A6A6A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2500" dirty="0" smtClean="0">
                <a:solidFill>
                  <a:srgbClr val="A6A6A6"/>
                </a:solidFill>
              </a:rPr>
              <a:t>GHP &amp; GMP Guideline</a:t>
            </a:r>
          </a:p>
          <a:p>
            <a:pPr>
              <a:buFont typeface="Wingdings" pitchFamily="2" charset="2"/>
              <a:buChar char="Ø"/>
            </a:pPr>
            <a:endParaRPr lang="en-GB" sz="25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GB" sz="25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HACCP Analysis</a:t>
            </a:r>
          </a:p>
          <a:p>
            <a:pPr>
              <a:buFont typeface="Wingdings" pitchFamily="2" charset="2"/>
              <a:buChar char="Ø"/>
            </a:pPr>
            <a:endParaRPr lang="en-GB" sz="2500" dirty="0" smtClean="0"/>
          </a:p>
          <a:p>
            <a:pPr>
              <a:buFont typeface="Wingdings" pitchFamily="2" charset="2"/>
              <a:buChar char="Ø"/>
            </a:pPr>
            <a:r>
              <a:rPr lang="en-GB" sz="2500" dirty="0" smtClean="0">
                <a:solidFill>
                  <a:schemeClr val="bg2"/>
                </a:solidFill>
              </a:rPr>
              <a:t>Labelling Legislation and Quality Control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838" y="381000"/>
            <a:ext cx="8039100" cy="690563"/>
          </a:xfrm>
        </p:spPr>
        <p:txBody>
          <a:bodyPr>
            <a:noAutofit/>
          </a:bodyPr>
          <a:lstStyle/>
          <a:p>
            <a:r>
              <a:rPr lang="en-GB" altLang="zh-CN" sz="4000" smtClean="0">
                <a:ea typeface="宋体" pitchFamily="2" charset="-122"/>
              </a:rPr>
              <a:t>HACCP </a:t>
            </a:r>
            <a:r>
              <a:rPr lang="en-US" altLang="zh-CN" sz="4000" smtClean="0">
                <a:ea typeface="宋体" pitchFamily="2" charset="-122"/>
              </a:rPr>
              <a:t>analysis of production</a:t>
            </a:r>
            <a:endParaRPr lang="en-GB" altLang="zh-CN" sz="4000" smtClean="0">
              <a:ea typeface="宋体" pitchFamily="2" charset="-122"/>
            </a:endParaRPr>
          </a:p>
        </p:txBody>
      </p:sp>
      <p:sp>
        <p:nvSpPr>
          <p:cNvPr id="37891" name="Content Placeholder 2"/>
          <p:cNvSpPr>
            <a:spLocks noGrp="1"/>
          </p:cNvSpPr>
          <p:nvPr>
            <p:ph sz="quarter" idx="1"/>
          </p:nvPr>
        </p:nvSpPr>
        <p:spPr>
          <a:xfrm>
            <a:off x="468313" y="1527175"/>
            <a:ext cx="8183562" cy="4187825"/>
          </a:xfrm>
        </p:spPr>
        <p:txBody>
          <a:bodyPr/>
          <a:lstStyle/>
          <a:p>
            <a:pPr algn="ctr">
              <a:buFont typeface="Monotype Sorts"/>
              <a:buNone/>
            </a:pPr>
            <a:endParaRPr lang="en-US" altLang="zh-CN" sz="3000" b="1" dirty="0" smtClean="0">
              <a:solidFill>
                <a:schemeClr val="tx2"/>
              </a:solidFill>
              <a:ea typeface="宋体" pitchFamily="2" charset="-122"/>
            </a:endParaRPr>
          </a:p>
          <a:p>
            <a:pPr algn="ctr">
              <a:buFont typeface="Monotype Sorts"/>
              <a:buNone/>
            </a:pPr>
            <a:r>
              <a:rPr lang="en-US" altLang="zh-CN" sz="4000" b="1" dirty="0" smtClean="0">
                <a:solidFill>
                  <a:srgbClr val="00B050"/>
                </a:solidFill>
                <a:ea typeface="宋体" pitchFamily="2" charset="-122"/>
              </a:rPr>
              <a:t>H</a:t>
            </a:r>
            <a:r>
              <a:rPr lang="en-US" altLang="zh-CN" sz="4000" dirty="0" smtClean="0">
                <a:ea typeface="宋体" pitchFamily="2" charset="-122"/>
              </a:rPr>
              <a:t>azard </a:t>
            </a:r>
            <a:r>
              <a:rPr lang="en-US" altLang="zh-CN" sz="4000" b="1" dirty="0" smtClean="0">
                <a:solidFill>
                  <a:srgbClr val="00B050"/>
                </a:solidFill>
                <a:ea typeface="宋体" pitchFamily="2" charset="-122"/>
              </a:rPr>
              <a:t>A</a:t>
            </a:r>
            <a:r>
              <a:rPr lang="en-US" altLang="zh-CN" sz="4000" dirty="0" smtClean="0">
                <a:ea typeface="宋体" pitchFamily="2" charset="-122"/>
              </a:rPr>
              <a:t>nalysis </a:t>
            </a:r>
          </a:p>
          <a:p>
            <a:pPr algn="ctr">
              <a:buFont typeface="Monotype Sorts"/>
              <a:buNone/>
            </a:pPr>
            <a:r>
              <a:rPr lang="en-US" altLang="zh-CN" sz="4000" dirty="0" smtClean="0">
                <a:ea typeface="宋体" pitchFamily="2" charset="-122"/>
              </a:rPr>
              <a:t>and </a:t>
            </a:r>
            <a:r>
              <a:rPr lang="en-US" altLang="zh-CN" sz="4000" b="1" dirty="0" smtClean="0">
                <a:solidFill>
                  <a:srgbClr val="00B050"/>
                </a:solidFill>
                <a:ea typeface="宋体" pitchFamily="2" charset="-122"/>
              </a:rPr>
              <a:t>C</a:t>
            </a:r>
            <a:r>
              <a:rPr lang="en-US" altLang="zh-CN" sz="4000" dirty="0" smtClean="0">
                <a:ea typeface="宋体" pitchFamily="2" charset="-122"/>
              </a:rPr>
              <a:t>ritical </a:t>
            </a:r>
            <a:r>
              <a:rPr lang="en-US" altLang="zh-CN" sz="4000" b="1" dirty="0" smtClean="0">
                <a:solidFill>
                  <a:srgbClr val="00B050"/>
                </a:solidFill>
                <a:ea typeface="宋体" pitchFamily="2" charset="-122"/>
              </a:rPr>
              <a:t>C</a:t>
            </a:r>
            <a:r>
              <a:rPr lang="en-US" altLang="zh-CN" sz="4000" dirty="0" smtClean="0">
                <a:ea typeface="宋体" pitchFamily="2" charset="-122"/>
              </a:rPr>
              <a:t>ontrol </a:t>
            </a:r>
            <a:r>
              <a:rPr lang="en-US" altLang="zh-CN" sz="4000" b="1" dirty="0" smtClean="0">
                <a:solidFill>
                  <a:srgbClr val="00B050"/>
                </a:solidFill>
                <a:ea typeface="宋体" pitchFamily="2" charset="-122"/>
              </a:rPr>
              <a:t>P</a:t>
            </a:r>
            <a:r>
              <a:rPr lang="en-US" altLang="zh-CN" sz="4000" dirty="0" smtClean="0">
                <a:ea typeface="宋体" pitchFamily="2" charset="-122"/>
              </a:rPr>
              <a:t>oint</a:t>
            </a:r>
          </a:p>
          <a:p>
            <a:pPr>
              <a:buFont typeface="Wingdings 2" pitchFamily="18" charset="2"/>
              <a:buNone/>
            </a:pPr>
            <a:endParaRPr lang="en-US" altLang="zh-CN" sz="2000" dirty="0" smtClean="0">
              <a:ea typeface="宋体" pitchFamily="2" charset="-122"/>
            </a:endParaRPr>
          </a:p>
          <a:p>
            <a:pPr>
              <a:buFont typeface="Wingdings 2" pitchFamily="18" charset="2"/>
              <a:buNone/>
            </a:pPr>
            <a:endParaRPr lang="en-US" altLang="zh-CN" sz="2000" dirty="0" smtClean="0">
              <a:ea typeface="宋体" pitchFamily="2" charset="-122"/>
            </a:endParaRPr>
          </a:p>
          <a:p>
            <a:pPr algn="ctr">
              <a:buFont typeface="Wingdings 2" pitchFamily="18" charset="2"/>
              <a:buNone/>
            </a:pPr>
            <a:r>
              <a:rPr lang="en-US" altLang="zh-CN" sz="2200" dirty="0" smtClean="0">
                <a:ea typeface="宋体" pitchFamily="2" charset="-122"/>
              </a:rPr>
              <a:t>A management tool used to protect the food supply against biological, chemical and physical hazards</a:t>
            </a:r>
          </a:p>
          <a:p>
            <a:pPr>
              <a:buFont typeface="Wingdings 2" pitchFamily="18" charset="2"/>
              <a:buNone/>
            </a:pPr>
            <a:endParaRPr lang="en-GB" altLang="zh-CN" sz="2200" dirty="0" smtClean="0">
              <a:ea typeface="宋体" pitchFamily="2" charset="-122"/>
            </a:endParaRPr>
          </a:p>
        </p:txBody>
      </p:sp>
      <p:pic>
        <p:nvPicPr>
          <p:cNvPr id="37892" name="图片 3" descr="HACCPmar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299075"/>
            <a:ext cx="2286000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内容占位符 3" descr="HACCP_flow_diagram.bmp"/>
          <p:cNvPicPr>
            <a:picLocks noGrp="1" noChangeAspect="1"/>
          </p:cNvPicPr>
          <p:nvPr>
            <p:ph sz="quarter" idx="1"/>
          </p:nvPr>
        </p:nvPicPr>
        <p:blipFill>
          <a:blip r:embed="rId2">
            <a:lum bright="-10000" contrast="3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图片 3" descr="kiwi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572140"/>
            <a:ext cx="1825625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82000" cy="914400"/>
          </a:xfrm>
        </p:spPr>
        <p:txBody>
          <a:bodyPr/>
          <a:lstStyle/>
          <a:p>
            <a:pPr>
              <a:defRPr/>
            </a:pPr>
            <a:r>
              <a:rPr lang="en-GB" altLang="zh-CN" sz="4000" dirty="0" smtClean="0"/>
              <a:t>Description of production</a:t>
            </a:r>
            <a:endParaRPr lang="en-GB" altLang="zh-CN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500174"/>
            <a:ext cx="9144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u="sng" dirty="0" smtClean="0"/>
              <a:t>Formulation</a:t>
            </a:r>
            <a:r>
              <a:rPr lang="en-US" altLang="zh-CN" dirty="0" smtClean="0"/>
              <a:t>: cows milk: 27.5ml soy milk: 116.25ml kiwi: 30g                    sugar: 26.25g water: 50ml</a:t>
            </a:r>
          </a:p>
          <a:p>
            <a:r>
              <a:rPr lang="en-US" altLang="zh-CN" sz="2800" b="1" u="sng" dirty="0" smtClean="0"/>
              <a:t>Allergen declaration: </a:t>
            </a:r>
            <a:r>
              <a:rPr lang="en-US" altLang="zh-CN" dirty="0" smtClean="0"/>
              <a:t>Contains: Milk, soy, and kiwi</a:t>
            </a:r>
          </a:p>
          <a:p>
            <a:endParaRPr lang="en-US" altLang="zh-CN" dirty="0" smtClean="0"/>
          </a:p>
          <a:p>
            <a:pPr>
              <a:buFont typeface="Wingdings" pitchFamily="2" charset="2"/>
              <a:buChar char="l"/>
            </a:pPr>
            <a:r>
              <a:rPr lang="en-US" altLang="zh-CN" sz="2000" dirty="0" smtClean="0"/>
              <a:t>Low fat soy yogurt drink with kiwi </a:t>
            </a:r>
            <a:r>
              <a:rPr lang="en-US" altLang="zh-CN" sz="2000" dirty="0" err="1" smtClean="0"/>
              <a:t>flavour</a:t>
            </a:r>
            <a:r>
              <a:rPr lang="en-US" altLang="zh-CN" sz="2000" dirty="0" smtClean="0"/>
              <a:t> will be packed in PET bottles of 250 ml and will be sold in a refrigerated product case to dairy store</a:t>
            </a:r>
          </a:p>
          <a:p>
            <a:endParaRPr lang="en-US" altLang="zh-CN" sz="2000" dirty="0" smtClean="0"/>
          </a:p>
          <a:p>
            <a:pPr>
              <a:buFont typeface="Wingdings" pitchFamily="2" charset="2"/>
              <a:buChar char="l"/>
            </a:pPr>
            <a:r>
              <a:rPr lang="en-US" altLang="zh-CN" sz="2000" dirty="0" smtClean="0"/>
              <a:t>Finished product is to be kept refrigerated at 4°C during storage, transportation and display in retail store. The product has a best-used-by refrigerated shelf-life of 2 weeks from the date of manufacturing</a:t>
            </a:r>
          </a:p>
          <a:p>
            <a:endParaRPr lang="en-US" altLang="zh-CN" sz="2000" dirty="0" smtClean="0"/>
          </a:p>
          <a:p>
            <a:pPr>
              <a:buFont typeface="Wingdings" pitchFamily="2" charset="2"/>
              <a:buChar char="l"/>
            </a:pPr>
            <a:r>
              <a:rPr lang="en-US" altLang="zh-CN" sz="2000" dirty="0" smtClean="0"/>
              <a:t>The product is intended for consumption by the general population except milk, soy and kiwi allergy people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zh-CN" sz="4000" dirty="0" smtClean="0"/>
              <a:t>Identify all potential hazards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496888" y="1527175"/>
            <a:ext cx="8504237" cy="4330717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/>
          <a:lstStyle/>
          <a:p>
            <a:pPr lvl="1"/>
            <a:r>
              <a:rPr lang="en-US" altLang="zh-CN" sz="2400" dirty="0" smtClean="0">
                <a:solidFill>
                  <a:srgbClr val="00A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cs typeface="Arial" pitchFamily="34" charset="0"/>
              </a:rPr>
              <a:t>Biological hazards</a:t>
            </a:r>
          </a:p>
          <a:p>
            <a:pPr lvl="1">
              <a:buFont typeface="Wingdings" pitchFamily="2" charset="2"/>
              <a:buNone/>
            </a:pPr>
            <a:r>
              <a:rPr lang="en-US" altLang="zh-CN" sz="2400" dirty="0" smtClean="0">
                <a:ea typeface="宋体" pitchFamily="2" charset="-122"/>
                <a:cs typeface="Arial" pitchFamily="34" charset="0"/>
              </a:rPr>
              <a:t>  </a:t>
            </a:r>
            <a:r>
              <a:rPr lang="en-US" altLang="zh-CN" sz="2000" dirty="0" smtClean="0">
                <a:solidFill>
                  <a:schemeClr val="bg2"/>
                </a:solidFill>
                <a:ea typeface="宋体" pitchFamily="2" charset="-122"/>
                <a:cs typeface="Arial" pitchFamily="34" charset="0"/>
              </a:rPr>
              <a:t>- Pathogens: </a:t>
            </a:r>
            <a:r>
              <a:rPr lang="en-US" altLang="zh-CN" sz="2000" dirty="0" err="1" smtClean="0">
                <a:solidFill>
                  <a:schemeClr val="bg2"/>
                </a:solidFill>
                <a:ea typeface="宋体" pitchFamily="2" charset="-122"/>
                <a:cs typeface="Arial" pitchFamily="34" charset="0"/>
              </a:rPr>
              <a:t>E.coli</a:t>
            </a:r>
            <a:r>
              <a:rPr lang="en-US" altLang="zh-CN" sz="2000" dirty="0" smtClean="0">
                <a:solidFill>
                  <a:schemeClr val="bg2"/>
                </a:solidFill>
                <a:ea typeface="宋体" pitchFamily="2" charset="-122"/>
                <a:cs typeface="Arial" pitchFamily="34" charset="0"/>
              </a:rPr>
              <a:t>, Cryptosporidium </a:t>
            </a:r>
            <a:r>
              <a:rPr lang="en-US" altLang="zh-CN" sz="2000" dirty="0" err="1" smtClean="0">
                <a:solidFill>
                  <a:schemeClr val="bg2"/>
                </a:solidFill>
                <a:ea typeface="宋体" pitchFamily="2" charset="-122"/>
                <a:cs typeface="Arial" pitchFamily="34" charset="0"/>
              </a:rPr>
              <a:t>parvum</a:t>
            </a:r>
            <a:r>
              <a:rPr lang="en-US" altLang="zh-CN" sz="2000" dirty="0" smtClean="0">
                <a:solidFill>
                  <a:schemeClr val="bg2"/>
                </a:solidFill>
                <a:ea typeface="宋体" pitchFamily="2" charset="-122"/>
                <a:cs typeface="Arial" pitchFamily="34" charset="0"/>
              </a:rPr>
              <a:t>, </a:t>
            </a:r>
          </a:p>
          <a:p>
            <a:pPr lvl="1">
              <a:buFont typeface="Wingdings" pitchFamily="2" charset="2"/>
              <a:buNone/>
            </a:pPr>
            <a:r>
              <a:rPr lang="en-US" altLang="zh-CN" sz="2000" dirty="0" smtClean="0">
                <a:solidFill>
                  <a:schemeClr val="bg2"/>
                </a:solidFill>
                <a:ea typeface="宋体" pitchFamily="2" charset="-122"/>
                <a:cs typeface="Arial" pitchFamily="34" charset="0"/>
              </a:rPr>
              <a:t>                       staphylococcus </a:t>
            </a:r>
            <a:r>
              <a:rPr lang="en-US" altLang="zh-CN" sz="2000" dirty="0" err="1" smtClean="0">
                <a:solidFill>
                  <a:schemeClr val="bg2"/>
                </a:solidFill>
                <a:ea typeface="宋体" pitchFamily="2" charset="-122"/>
                <a:cs typeface="Arial" pitchFamily="34" charset="0"/>
              </a:rPr>
              <a:t>aureus</a:t>
            </a:r>
            <a:r>
              <a:rPr lang="en-US" altLang="zh-CN" sz="2000" dirty="0" smtClean="0">
                <a:solidFill>
                  <a:schemeClr val="bg2"/>
                </a:solidFill>
                <a:ea typeface="宋体" pitchFamily="2" charset="-122"/>
                <a:cs typeface="Arial" pitchFamily="34" charset="0"/>
              </a:rPr>
              <a:t>, and Salmonella</a:t>
            </a:r>
          </a:p>
          <a:p>
            <a:pPr lvl="1"/>
            <a:r>
              <a:rPr lang="en-US" altLang="zh-CN" sz="2400" dirty="0" smtClean="0">
                <a:solidFill>
                  <a:srgbClr val="00A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cs typeface="Arial" pitchFamily="34" charset="0"/>
              </a:rPr>
              <a:t>Chemical hazards</a:t>
            </a:r>
          </a:p>
          <a:p>
            <a:pPr lvl="1">
              <a:buFont typeface="Wingdings" pitchFamily="2" charset="2"/>
              <a:buNone/>
            </a:pPr>
            <a:r>
              <a:rPr lang="en-US" altLang="zh-CN" sz="2000" dirty="0" smtClean="0">
                <a:ea typeface="宋体" pitchFamily="2" charset="-122"/>
                <a:cs typeface="Arial" pitchFamily="34" charset="0"/>
              </a:rPr>
              <a:t>  </a:t>
            </a:r>
            <a:r>
              <a:rPr lang="en-US" altLang="zh-CN" sz="2000" dirty="0" smtClean="0">
                <a:solidFill>
                  <a:schemeClr val="bg2"/>
                </a:solidFill>
                <a:ea typeface="宋体" pitchFamily="2" charset="-122"/>
                <a:cs typeface="Arial" pitchFamily="34" charset="0"/>
              </a:rPr>
              <a:t>- Toxins e.g. </a:t>
            </a:r>
            <a:r>
              <a:rPr lang="en-US" altLang="zh-CN" sz="2000" dirty="0" err="1" smtClean="0">
                <a:solidFill>
                  <a:schemeClr val="bg2"/>
                </a:solidFill>
                <a:ea typeface="宋体" pitchFamily="2" charset="-122"/>
                <a:cs typeface="Arial" pitchFamily="34" charset="0"/>
              </a:rPr>
              <a:t>Patulin</a:t>
            </a:r>
            <a:endParaRPr lang="en-US" altLang="zh-CN" sz="2000" dirty="0" smtClean="0">
              <a:solidFill>
                <a:schemeClr val="bg2"/>
              </a:solidFill>
              <a:ea typeface="宋体" pitchFamily="2" charset="-122"/>
              <a:cs typeface="Arial" pitchFamily="34" charset="0"/>
            </a:endParaRPr>
          </a:p>
          <a:p>
            <a:pPr lvl="1">
              <a:buFont typeface="Wingdings" pitchFamily="2" charset="2"/>
              <a:buNone/>
            </a:pPr>
            <a:r>
              <a:rPr lang="en-US" altLang="zh-CN" sz="2000" dirty="0" smtClean="0">
                <a:solidFill>
                  <a:schemeClr val="bg2"/>
                </a:solidFill>
                <a:ea typeface="宋体" pitchFamily="2" charset="-122"/>
                <a:cs typeface="Arial" pitchFamily="34" charset="0"/>
              </a:rPr>
              <a:t>  - Agricultural chemicals e.g. Pesticides</a:t>
            </a:r>
          </a:p>
          <a:p>
            <a:pPr lvl="1">
              <a:buFont typeface="Wingdings" pitchFamily="2" charset="2"/>
              <a:buNone/>
            </a:pPr>
            <a:r>
              <a:rPr lang="en-US" altLang="zh-CN" sz="2000" dirty="0" smtClean="0">
                <a:solidFill>
                  <a:schemeClr val="bg2"/>
                </a:solidFill>
                <a:ea typeface="宋体" pitchFamily="2" charset="-122"/>
                <a:cs typeface="Arial" pitchFamily="34" charset="0"/>
              </a:rPr>
              <a:t>  - Toxic compounds e.g. lead, cleaning compounds</a:t>
            </a:r>
          </a:p>
          <a:p>
            <a:pPr lvl="1"/>
            <a:r>
              <a:rPr lang="en-US" altLang="zh-CN" sz="2400" dirty="0" smtClean="0">
                <a:solidFill>
                  <a:srgbClr val="00A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cs typeface="Arial" pitchFamily="34" charset="0"/>
              </a:rPr>
              <a:t>Physical hazards</a:t>
            </a:r>
          </a:p>
          <a:p>
            <a:pPr lvl="1">
              <a:buFont typeface="Wingdings" pitchFamily="2" charset="2"/>
              <a:buNone/>
            </a:pPr>
            <a:r>
              <a:rPr lang="en-US" altLang="zh-CN" sz="2400" dirty="0" smtClean="0">
                <a:ea typeface="宋体" pitchFamily="2" charset="-122"/>
                <a:cs typeface="Arial" pitchFamily="34" charset="0"/>
              </a:rPr>
              <a:t>  </a:t>
            </a:r>
            <a:r>
              <a:rPr lang="en-US" altLang="zh-CN" sz="2000" dirty="0" smtClean="0">
                <a:solidFill>
                  <a:schemeClr val="bg2"/>
                </a:solidFill>
                <a:ea typeface="宋体" pitchFamily="2" charset="-122"/>
                <a:cs typeface="Arial" pitchFamily="34" charset="0"/>
              </a:rPr>
              <a:t>- Skin residuals</a:t>
            </a:r>
          </a:p>
          <a:p>
            <a:pPr lvl="1">
              <a:buFont typeface="Wingdings" pitchFamily="2" charset="2"/>
              <a:buNone/>
            </a:pPr>
            <a:r>
              <a:rPr lang="en-US" altLang="zh-CN" sz="2000" dirty="0" smtClean="0">
                <a:solidFill>
                  <a:schemeClr val="bg2"/>
                </a:solidFill>
                <a:ea typeface="宋体" pitchFamily="2" charset="-122"/>
                <a:cs typeface="Arial" pitchFamily="34" charset="0"/>
              </a:rPr>
              <a:t>  - Metal fragments</a:t>
            </a:r>
          </a:p>
          <a:p>
            <a:pPr lvl="1">
              <a:buFont typeface="Wingdings" pitchFamily="2" charset="2"/>
              <a:buNone/>
            </a:pPr>
            <a:endParaRPr lang="en-GB" altLang="zh-CN" dirty="0" smtClean="0">
              <a:ea typeface="宋体" pitchFamily="2" charset="-122"/>
              <a:cs typeface="Arial" pitchFamily="34" charset="0"/>
            </a:endParaRPr>
          </a:p>
        </p:txBody>
      </p:sp>
      <p:pic>
        <p:nvPicPr>
          <p:cNvPr id="5" name="图片 3" descr="HACCPmar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493952"/>
            <a:ext cx="2000232" cy="1364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3" descr="HACCPmar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5572140"/>
            <a:ext cx="1780822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标题 1"/>
          <p:cNvSpPr>
            <a:spLocks noGrp="1"/>
          </p:cNvSpPr>
          <p:nvPr>
            <p:ph type="title"/>
          </p:nvPr>
        </p:nvSpPr>
        <p:spPr>
          <a:xfrm>
            <a:off x="404813" y="228600"/>
            <a:ext cx="8382000" cy="914400"/>
          </a:xfrm>
        </p:spPr>
        <p:txBody>
          <a:bodyPr/>
          <a:lstStyle/>
          <a:p>
            <a:r>
              <a:rPr lang="en-US" altLang="zh-CN" sz="4000" smtClean="0">
                <a:ea typeface="宋体" pitchFamily="2" charset="-122"/>
              </a:rPr>
              <a:t>Evaluate all potential hazards</a:t>
            </a:r>
            <a:endParaRPr lang="zh-CN" altLang="en-US" sz="4000" smtClean="0">
              <a:ea typeface="宋体" pitchFamily="2" charset="-122"/>
            </a:endParaRPr>
          </a:p>
        </p:txBody>
      </p:sp>
      <p:sp>
        <p:nvSpPr>
          <p:cNvPr id="41988" name="内容占位符 2"/>
          <p:cNvSpPr>
            <a:spLocks noGrp="1"/>
          </p:cNvSpPr>
          <p:nvPr>
            <p:ph idx="1"/>
          </p:nvPr>
        </p:nvSpPr>
        <p:spPr>
          <a:xfrm>
            <a:off x="1000125" y="1500188"/>
            <a:ext cx="8001000" cy="4143375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 2" pitchFamily="18" charset="2"/>
              <a:buNone/>
            </a:pPr>
            <a:r>
              <a:rPr lang="en-GB" altLang="zh-CN" sz="2400" dirty="0" smtClean="0">
                <a:ea typeface="宋体" pitchFamily="2" charset="-122"/>
                <a:cs typeface="Arial" pitchFamily="34" charset="0"/>
              </a:rPr>
              <a:t>  Hazards may present in 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 2" pitchFamily="18" charset="2"/>
              <a:buNone/>
            </a:pPr>
            <a:r>
              <a:rPr lang="en-GB" altLang="zh-CN" sz="2400" dirty="0" smtClean="0">
                <a:ea typeface="宋体" pitchFamily="2" charset="-122"/>
                <a:cs typeface="Arial" pitchFamily="34" charset="0"/>
              </a:rPr>
              <a:t>   - raw materials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 2" pitchFamily="18" charset="2"/>
              <a:buNone/>
            </a:pPr>
            <a:r>
              <a:rPr lang="en-GB" altLang="zh-CN" sz="2400" dirty="0" smtClean="0">
                <a:ea typeface="宋体" pitchFamily="2" charset="-122"/>
                <a:cs typeface="Arial" pitchFamily="34" charset="0"/>
              </a:rPr>
              <a:t>   - processing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 2" pitchFamily="18" charset="2"/>
              <a:buNone/>
            </a:pPr>
            <a:r>
              <a:rPr lang="en-GB" altLang="zh-CN" sz="2400" dirty="0" smtClean="0">
                <a:ea typeface="宋体" pitchFamily="2" charset="-122"/>
                <a:cs typeface="Arial" pitchFamily="34" charset="0"/>
              </a:rPr>
              <a:t>   - packaging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 2" pitchFamily="18" charset="2"/>
              <a:buNone/>
            </a:pPr>
            <a:r>
              <a:rPr lang="en-GB" altLang="zh-CN" sz="2400" dirty="0" smtClean="0">
                <a:ea typeface="宋体" pitchFamily="2" charset="-122"/>
                <a:cs typeface="Arial" pitchFamily="34" charset="0"/>
              </a:rPr>
              <a:t>   - storage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 2" pitchFamily="18" charset="2"/>
              <a:buNone/>
            </a:pPr>
            <a:r>
              <a:rPr lang="en-GB" altLang="zh-CN" sz="2400" dirty="0" smtClean="0">
                <a:ea typeface="宋体" pitchFamily="2" charset="-122"/>
                <a:cs typeface="Arial" pitchFamily="34" charset="0"/>
              </a:rPr>
              <a:t>   - distribution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 2" pitchFamily="18" charset="2"/>
              <a:buNone/>
            </a:pPr>
            <a:r>
              <a:rPr lang="en-GB" altLang="zh-CN" sz="2400" dirty="0" smtClean="0">
                <a:ea typeface="宋体" pitchFamily="2" charset="-122"/>
                <a:cs typeface="Arial" pitchFamily="34" charset="0"/>
              </a:rPr>
              <a:t>        (Flow Diagram for soy yoghurt drink with              kiwi flavour)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 2" pitchFamily="18" charset="2"/>
              <a:buNone/>
            </a:pPr>
            <a:endParaRPr lang="zh-CN" altLang="en-US" sz="2400" dirty="0" smtClean="0">
              <a:ea typeface="宋体" pitchFamily="2" charset="-122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323850" y="352425"/>
            <a:ext cx="8534400" cy="647700"/>
          </a:xfrm>
        </p:spPr>
        <p:txBody>
          <a:bodyPr/>
          <a:lstStyle/>
          <a:p>
            <a:r>
              <a:rPr lang="en-US" altLang="zh-CN" sz="3600" smtClean="0">
                <a:ea typeface="宋体" pitchFamily="2" charset="-122"/>
              </a:rPr>
              <a:t>CCP decision tree</a:t>
            </a:r>
            <a:endParaRPr lang="zh-CN" altLang="en-US" sz="3600" smtClean="0">
              <a:ea typeface="宋体" pitchFamily="2" charset="-122"/>
            </a:endParaRPr>
          </a:p>
        </p:txBody>
      </p:sp>
      <p:pic>
        <p:nvPicPr>
          <p:cNvPr id="43011" name="内容占位符 19" descr="ccp decision tree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lum bright="-20000" contrast="40000"/>
          </a:blip>
          <a:srcRect/>
          <a:stretch>
            <a:fillRect/>
          </a:stretch>
        </p:blipFill>
        <p:spPr>
          <a:xfrm>
            <a:off x="1643063" y="1500188"/>
            <a:ext cx="7286625" cy="5357812"/>
          </a:xfrm>
        </p:spPr>
      </p:pic>
      <p:pic>
        <p:nvPicPr>
          <p:cNvPr id="5" name="图片 3" descr="HACCPmar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572140"/>
            <a:ext cx="1780822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82000" cy="914400"/>
          </a:xfrm>
        </p:spPr>
        <p:txBody>
          <a:bodyPr/>
          <a:lstStyle/>
          <a:p>
            <a:r>
              <a:rPr lang="en-US" altLang="zh-CN" sz="4000" smtClean="0">
                <a:ea typeface="宋体" pitchFamily="2" charset="-122"/>
              </a:rPr>
              <a:t>Critical Control Points</a:t>
            </a:r>
            <a:endParaRPr lang="zh-CN" altLang="en-US" sz="4000" smtClean="0">
              <a:ea typeface="宋体" pitchFamily="2" charset="-122"/>
            </a:endParaRPr>
          </a:p>
        </p:txBody>
      </p:sp>
      <p:pic>
        <p:nvPicPr>
          <p:cNvPr id="44035" name="内容占位符 5" descr="yoghurt ccp.jpg"/>
          <p:cNvPicPr>
            <a:picLocks noGrp="1" noChangeAspect="1"/>
          </p:cNvPicPr>
          <p:nvPr>
            <p:ph sz="quarter" idx="1"/>
          </p:nvPr>
        </p:nvPicPr>
        <p:blipFill>
          <a:blip r:embed="rId3">
            <a:lum bright="-10000" contrast="30000"/>
          </a:blip>
          <a:srcRect/>
          <a:stretch>
            <a:fillRect/>
          </a:stretch>
        </p:blipFill>
        <p:spPr>
          <a:xfrm>
            <a:off x="611188" y="1928813"/>
            <a:ext cx="4103687" cy="3587750"/>
          </a:xfrm>
        </p:spPr>
      </p:pic>
      <p:pic>
        <p:nvPicPr>
          <p:cNvPr id="44036" name="图片 6" descr="kiwi ccp.jpg"/>
          <p:cNvPicPr>
            <a:picLocks noChangeAspect="1"/>
          </p:cNvPicPr>
          <p:nvPr/>
        </p:nvPicPr>
        <p:blipFill>
          <a:blip r:embed="rId4">
            <a:lum bright="-10000" contrast="30000"/>
          </a:blip>
          <a:srcRect/>
          <a:stretch>
            <a:fillRect/>
          </a:stretch>
        </p:blipFill>
        <p:spPr bwMode="auto">
          <a:xfrm>
            <a:off x="5000625" y="1500188"/>
            <a:ext cx="3714750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3" descr="HACCPmark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5572140"/>
            <a:ext cx="1780822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内容占位符 3" descr="241416_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429250"/>
            <a:ext cx="1714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400" smtClean="0">
                <a:effectLst/>
              </a:rPr>
              <a:t>Unit IV: Product Commercialisation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14375" y="1524000"/>
            <a:ext cx="8382000" cy="40386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A6A6A6"/>
                </a:solidFill>
              </a:rPr>
              <a:t>Unfinished tasks from Unit III &amp; Commercial test</a:t>
            </a:r>
          </a:p>
          <a:p>
            <a:pPr>
              <a:buFont typeface="Wingdings" pitchFamily="2" charset="2"/>
              <a:buChar char="Ø"/>
            </a:pPr>
            <a:endParaRPr lang="en-GB" sz="2400" dirty="0" smtClean="0">
              <a:solidFill>
                <a:srgbClr val="A6A6A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A6A6A6"/>
                </a:solidFill>
              </a:rPr>
              <a:t>Shelf-Life and Packaging</a:t>
            </a:r>
          </a:p>
          <a:p>
            <a:pPr>
              <a:buFont typeface="Wingdings" pitchFamily="2" charset="2"/>
              <a:buChar char="Ø"/>
            </a:pPr>
            <a:endParaRPr lang="en-GB" sz="2400" dirty="0" smtClean="0">
              <a:solidFill>
                <a:srgbClr val="A6A6A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A6A6A6"/>
                </a:solidFill>
              </a:rPr>
              <a:t>GHP &amp; GMP Guideline</a:t>
            </a:r>
          </a:p>
          <a:p>
            <a:pPr>
              <a:buFont typeface="Wingdings" pitchFamily="2" charset="2"/>
              <a:buChar char="Ø"/>
            </a:pPr>
            <a:endParaRPr lang="en-GB" sz="2400" dirty="0" smtClean="0">
              <a:solidFill>
                <a:srgbClr val="A6A6A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A6A6A6"/>
                </a:solidFill>
              </a:rPr>
              <a:t>HACCP Analysis</a:t>
            </a:r>
          </a:p>
          <a:p>
            <a:pPr>
              <a:buFont typeface="Wingdings" pitchFamily="2" charset="2"/>
              <a:buChar char="Ø"/>
            </a:pPr>
            <a:endParaRPr lang="en-GB" sz="2400" dirty="0" smtClean="0"/>
          </a:p>
          <a:p>
            <a:pPr>
              <a:buFont typeface="Wingdings" pitchFamily="2" charset="2"/>
              <a:buChar char="Ø"/>
            </a:pPr>
            <a:r>
              <a:rPr lang="en-GB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Labelling Legislation and Quality Control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500034" y="285728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Regulations </a:t>
            </a:r>
            <a:endParaRPr kumimoji="1" lang="en-GB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le 2"/>
          <p:cNvSpPr>
            <a:spLocks noGrp="1"/>
          </p:cNvSpPr>
          <p:nvPr>
            <p:ph idx="1"/>
          </p:nvPr>
        </p:nvSpPr>
        <p:spPr>
          <a:xfrm>
            <a:off x="1785918" y="2238380"/>
            <a:ext cx="6238860" cy="3048008"/>
          </a:xfrm>
        </p:spPr>
        <p:txBody>
          <a:bodyPr>
            <a:normAutofit/>
          </a:bodyPr>
          <a:lstStyle/>
          <a:p>
            <a:r>
              <a:rPr lang="en-GB" dirty="0" smtClean="0"/>
              <a:t>General </a:t>
            </a:r>
            <a:r>
              <a:rPr lang="en-GB" dirty="0" smtClean="0"/>
              <a:t>Regulations</a:t>
            </a:r>
          </a:p>
          <a:p>
            <a:endParaRPr lang="en-GB" dirty="0" smtClean="0"/>
          </a:p>
          <a:p>
            <a:r>
              <a:rPr lang="en-GB" dirty="0" smtClean="0"/>
              <a:t>Relevance Regulations</a:t>
            </a:r>
            <a:endParaRPr lang="en-GB" dirty="0"/>
          </a:p>
        </p:txBody>
      </p:sp>
      <p:pic>
        <p:nvPicPr>
          <p:cNvPr id="6" name="图片 5" descr="recipe-tab-dessert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0098" y="5072074"/>
            <a:ext cx="2571768" cy="200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2876" y="300022"/>
            <a:ext cx="8786842" cy="914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altLang="zh-CN" dirty="0" smtClean="0"/>
              <a:t>Unfinished tasks from Unit III</a:t>
            </a:r>
            <a:endParaRPr lang="zh-CN" altLang="en-US" dirty="0" smtClean="0"/>
          </a:p>
        </p:txBody>
      </p:sp>
      <p:sp>
        <p:nvSpPr>
          <p:cNvPr id="5" name="圆角矩形 4"/>
          <p:cNvSpPr/>
          <p:nvPr/>
        </p:nvSpPr>
        <p:spPr bwMode="auto">
          <a:xfrm>
            <a:off x="71406" y="1643050"/>
            <a:ext cx="3714776" cy="1357322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MY" altLang="zh-CN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latin typeface="Times New Roman" pitchFamily="18" charset="0"/>
              </a:rPr>
              <a:t>Unit III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MY" altLang="zh-CN" sz="20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Optimization experiments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MY" altLang="zh-CN" sz="2400" b="0" i="0" u="sng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latin typeface="Times New Roman" pitchFamily="18" charset="0"/>
              </a:rPr>
              <a:t>54 Assessors</a:t>
            </a:r>
            <a:endParaRPr kumimoji="0" lang="zh-CN" altLang="en-US" sz="2400" b="0" i="0" u="sng" strike="noStrike" cap="none" normalizeH="0" baseline="0" dirty="0" smtClean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圆角矩形 7"/>
          <p:cNvSpPr/>
          <p:nvPr/>
        </p:nvSpPr>
        <p:spPr bwMode="auto">
          <a:xfrm>
            <a:off x="3786182" y="3429000"/>
            <a:ext cx="5143504" cy="1357322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MY" altLang="zh-CN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latin typeface="Times New Roman" pitchFamily="18" charset="0"/>
              </a:rPr>
              <a:t>Unit IV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MY" altLang="zh-CN" sz="20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Optimization experiments &amp; survey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MY" altLang="zh-CN" sz="2400" b="0" i="0" u="sng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latin typeface="Times New Roman" pitchFamily="18" charset="0"/>
              </a:rPr>
              <a:t>18 Assessors</a:t>
            </a:r>
            <a:endParaRPr kumimoji="0" lang="zh-CN" altLang="en-US" sz="2400" b="0" i="0" u="sng" strike="noStrike" cap="none" normalizeH="0" baseline="0" dirty="0" smtClean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 bwMode="auto">
          <a:xfrm>
            <a:off x="3786182" y="3856040"/>
            <a:ext cx="5143536" cy="1588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2" name="直接连接符 11"/>
          <p:cNvCxnSpPr/>
          <p:nvPr/>
        </p:nvCxnSpPr>
        <p:spPr bwMode="auto">
          <a:xfrm>
            <a:off x="71406" y="2071678"/>
            <a:ext cx="3714776" cy="1588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4357686" y="1841833"/>
            <a:ext cx="44291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altLang="zh-CN" sz="2000" dirty="0" smtClean="0">
                <a:solidFill>
                  <a:srgbClr val="EA4E08"/>
                </a:solidFill>
              </a:rPr>
              <a:t>Not ideal results, choose 18 odd answer, repeat optimization experiment for those 18 assessors and collect suggestions.</a:t>
            </a:r>
            <a:endParaRPr lang="zh-CN" altLang="en-US" sz="2000" dirty="0">
              <a:solidFill>
                <a:srgbClr val="EA4E08"/>
              </a:solidFill>
            </a:endParaRPr>
          </a:p>
        </p:txBody>
      </p:sp>
      <p:sp>
        <p:nvSpPr>
          <p:cNvPr id="23" name="右箭头 22"/>
          <p:cNvSpPr/>
          <p:nvPr/>
        </p:nvSpPr>
        <p:spPr bwMode="auto">
          <a:xfrm>
            <a:off x="3857620" y="2143116"/>
            <a:ext cx="500066" cy="285752"/>
          </a:xfrm>
          <a:prstGeom prst="rightArrow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下箭头 23"/>
          <p:cNvSpPr/>
          <p:nvPr/>
        </p:nvSpPr>
        <p:spPr bwMode="auto">
          <a:xfrm>
            <a:off x="6215074" y="2928934"/>
            <a:ext cx="285752" cy="428628"/>
          </a:xfrm>
          <a:prstGeom prst="downArrow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圆角矩形 24"/>
          <p:cNvSpPr/>
          <p:nvPr/>
        </p:nvSpPr>
        <p:spPr bwMode="auto">
          <a:xfrm>
            <a:off x="0" y="5500702"/>
            <a:ext cx="4000496" cy="1357322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MY" altLang="zh-CN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latin typeface="Times New Roman" pitchFamily="18" charset="0"/>
              </a:rPr>
              <a:t>Unit IV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MY" altLang="zh-CN" sz="20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R analysis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MY" altLang="zh-CN" sz="2400" b="0" i="0" u="sng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latin typeface="Times New Roman" pitchFamily="18" charset="0"/>
              </a:rPr>
              <a:t>36 Assessors</a:t>
            </a:r>
            <a:endParaRPr kumimoji="0" lang="zh-CN" altLang="en-US" sz="2400" b="0" i="0" u="sng" strike="noStrike" cap="none" normalizeH="0" baseline="0" dirty="0" smtClean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7" name="直接连接符 26"/>
          <p:cNvCxnSpPr/>
          <p:nvPr/>
        </p:nvCxnSpPr>
        <p:spPr bwMode="auto">
          <a:xfrm>
            <a:off x="0" y="5929330"/>
            <a:ext cx="4000496" cy="1588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4572000" y="5429264"/>
            <a:ext cx="44291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altLang="zh-CN" sz="2000" dirty="0" smtClean="0">
                <a:solidFill>
                  <a:srgbClr val="EA4E08"/>
                </a:solidFill>
              </a:rPr>
              <a:t>Results analysed in R for 18 assessors, not completely understand  of 9 point scale. So remove 18assessors’ results from 54s’ .</a:t>
            </a:r>
            <a:endParaRPr lang="zh-CN" altLang="en-US" sz="2000" dirty="0">
              <a:solidFill>
                <a:srgbClr val="EA4E08"/>
              </a:solidFill>
            </a:endParaRPr>
          </a:p>
        </p:txBody>
      </p:sp>
      <p:sp>
        <p:nvSpPr>
          <p:cNvPr id="36" name="下箭头 35"/>
          <p:cNvSpPr/>
          <p:nvPr/>
        </p:nvSpPr>
        <p:spPr bwMode="auto">
          <a:xfrm>
            <a:off x="6286512" y="4929198"/>
            <a:ext cx="285752" cy="428628"/>
          </a:xfrm>
          <a:prstGeom prst="downArrow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左箭头 36"/>
          <p:cNvSpPr/>
          <p:nvPr/>
        </p:nvSpPr>
        <p:spPr bwMode="auto">
          <a:xfrm>
            <a:off x="4071934" y="6000768"/>
            <a:ext cx="428628" cy="285752"/>
          </a:xfrm>
          <a:prstGeom prst="leftArrow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recipe-tab-dessert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1536" y="5072074"/>
            <a:ext cx="2571768" cy="20002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0022"/>
            <a:ext cx="8382000" cy="914400"/>
          </a:xfrm>
        </p:spPr>
        <p:txBody>
          <a:bodyPr/>
          <a:lstStyle/>
          <a:p>
            <a:r>
              <a:rPr lang="en-GB" dirty="0" smtClean="0"/>
              <a:t>General regulations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0726" y="1676416"/>
            <a:ext cx="6738926" cy="4038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GB" sz="3800" dirty="0">
                <a:solidFill>
                  <a:srgbClr val="FF0000"/>
                </a:solidFill>
              </a:rPr>
              <a:t>Food Labelling </a:t>
            </a:r>
            <a:r>
              <a:rPr lang="en-GB" sz="3800" dirty="0" smtClean="0">
                <a:solidFill>
                  <a:srgbClr val="FF0000"/>
                </a:solidFill>
              </a:rPr>
              <a:t>Regulation 1996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 Name</a:t>
            </a:r>
            <a:endParaRPr lang="en-GB" dirty="0" smtClean="0"/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 Ingredients</a:t>
            </a:r>
            <a:endParaRPr lang="en-GB" dirty="0" smtClean="0"/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 Durability</a:t>
            </a:r>
            <a:endParaRPr lang="en-GB" dirty="0" smtClean="0"/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 Special </a:t>
            </a:r>
            <a:r>
              <a:rPr lang="en-GB" dirty="0" smtClean="0"/>
              <a:t>storage conditions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 </a:t>
            </a:r>
            <a:r>
              <a:rPr lang="en-GB" dirty="0" err="1" smtClean="0"/>
              <a:t>Manufactor's</a:t>
            </a:r>
            <a:r>
              <a:rPr lang="en-GB" dirty="0" smtClean="0"/>
              <a:t> </a:t>
            </a:r>
            <a:r>
              <a:rPr lang="en-GB" dirty="0" smtClean="0"/>
              <a:t>name and address</a:t>
            </a:r>
          </a:p>
          <a:p>
            <a:pPr lvl="1">
              <a:buFont typeface="Wingdings" pitchFamily="2" charset="2"/>
              <a:buChar char="ü"/>
            </a:pPr>
            <a:endParaRPr lang="en-GB" dirty="0" smtClean="0"/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 Place </a:t>
            </a:r>
            <a:r>
              <a:rPr lang="en-GB" dirty="0" smtClean="0"/>
              <a:t>of Origin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 Additional </a:t>
            </a:r>
            <a:r>
              <a:rPr lang="en-GB" dirty="0" smtClean="0"/>
              <a:t>Requirements 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 Instructions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kiwi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72140"/>
            <a:ext cx="1643042" cy="12858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28584"/>
            <a:ext cx="8382000" cy="914400"/>
          </a:xfrm>
        </p:spPr>
        <p:txBody>
          <a:bodyPr/>
          <a:lstStyle/>
          <a:p>
            <a:r>
              <a:rPr lang="en-GB" dirty="0" smtClean="0"/>
              <a:t>Name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718" y="1604978"/>
            <a:ext cx="8453438" cy="4038600"/>
          </a:xfrm>
        </p:spPr>
        <p:txBody>
          <a:bodyPr/>
          <a:lstStyle/>
          <a:p>
            <a:r>
              <a:rPr lang="en-GB" sz="2800" dirty="0" smtClean="0"/>
              <a:t>Low fat soy </a:t>
            </a:r>
            <a:r>
              <a:rPr lang="en-GB" sz="2800" dirty="0" smtClean="0"/>
              <a:t>yogurt drink with kiwi flavour</a:t>
            </a:r>
          </a:p>
          <a:p>
            <a:pPr>
              <a:buNone/>
            </a:pPr>
            <a:r>
              <a:rPr lang="en-GB" sz="2800" b="1" dirty="0" smtClean="0"/>
              <a:t>   NO </a:t>
            </a:r>
            <a:r>
              <a:rPr lang="en-GB" sz="2800" b="1" dirty="0" smtClean="0"/>
              <a:t>legal name </a:t>
            </a:r>
          </a:p>
          <a:p>
            <a:pPr>
              <a:buNone/>
            </a:pPr>
            <a:r>
              <a:rPr lang="en-GB" sz="2800" dirty="0" smtClean="0"/>
              <a:t>    </a:t>
            </a:r>
            <a:r>
              <a:rPr lang="en-GB" sz="2800" dirty="0" smtClean="0"/>
              <a:t> </a:t>
            </a:r>
            <a:r>
              <a:rPr lang="en-GB" sz="2800" dirty="0" smtClean="0"/>
              <a:t>'skimmed milk' and various species of </a:t>
            </a:r>
            <a:r>
              <a:rPr lang="en-GB" sz="2800" dirty="0" smtClean="0"/>
              <a:t>fish</a:t>
            </a:r>
          </a:p>
          <a:p>
            <a:endParaRPr lang="en-GB" sz="2800" dirty="0" smtClean="0"/>
          </a:p>
          <a:p>
            <a:pPr>
              <a:buNone/>
            </a:pPr>
            <a:r>
              <a:rPr lang="en-GB" sz="2800" b="1" dirty="0" smtClean="0"/>
              <a:t>   NO</a:t>
            </a:r>
            <a:r>
              <a:rPr lang="en-GB" sz="2800" dirty="0" smtClean="0"/>
              <a:t> </a:t>
            </a:r>
            <a:r>
              <a:rPr lang="en-GB" sz="2800" b="1" dirty="0" smtClean="0"/>
              <a:t>customary name</a:t>
            </a:r>
            <a:r>
              <a:rPr lang="en-GB" sz="2800" dirty="0" smtClean="0"/>
              <a:t>  </a:t>
            </a:r>
          </a:p>
          <a:p>
            <a:endParaRPr lang="en-GB" sz="2800" dirty="0" smtClean="0"/>
          </a:p>
          <a:p>
            <a:r>
              <a:rPr lang="en-GB" sz="2800" dirty="0" smtClean="0"/>
              <a:t>Low fat soy </a:t>
            </a:r>
            <a:r>
              <a:rPr lang="en-GB" sz="2800" dirty="0" smtClean="0"/>
              <a:t>yogurt drink with kiwi flavour </a:t>
            </a:r>
            <a:endParaRPr lang="en-GB" sz="2800" dirty="0" smtClean="0"/>
          </a:p>
          <a:p>
            <a:pPr>
              <a:buNone/>
            </a:pPr>
            <a:r>
              <a:rPr lang="en-GB" sz="2800" dirty="0" smtClean="0"/>
              <a:t>                      </a:t>
            </a:r>
            <a:r>
              <a:rPr lang="en-GB" sz="2800" dirty="0" smtClean="0"/>
              <a:t>is a </a:t>
            </a:r>
            <a:r>
              <a:rPr lang="en-GB" sz="2800" b="1" dirty="0" smtClean="0"/>
              <a:t>descriptive </a:t>
            </a:r>
            <a:r>
              <a:rPr lang="en-GB" sz="2800" b="1" dirty="0" smtClean="0"/>
              <a:t>name</a:t>
            </a:r>
            <a:endParaRPr lang="en-GB" sz="2800" dirty="0" smtClean="0"/>
          </a:p>
          <a:p>
            <a:endParaRPr lang="en-GB" sz="2800" dirty="0" smtClean="0"/>
          </a:p>
          <a:p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recipe-tab-dessert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0098" y="5072074"/>
            <a:ext cx="2571768" cy="20002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584"/>
            <a:ext cx="8382000" cy="914400"/>
          </a:xfrm>
        </p:spPr>
        <p:txBody>
          <a:bodyPr/>
          <a:lstStyle/>
          <a:p>
            <a:r>
              <a:rPr lang="en-GB" dirty="0" smtClean="0"/>
              <a:t>Ingredients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524000"/>
            <a:ext cx="8786842" cy="4038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dirty="0" smtClean="0">
                <a:solidFill>
                  <a:srgbClr val="FF0000"/>
                </a:solidFill>
              </a:rPr>
              <a:t>           Descending </a:t>
            </a:r>
            <a:r>
              <a:rPr lang="en-GB" dirty="0" smtClean="0">
                <a:solidFill>
                  <a:srgbClr val="FF0000"/>
                </a:solidFill>
              </a:rPr>
              <a:t>order of </a:t>
            </a:r>
            <a:r>
              <a:rPr lang="en-GB" dirty="0" smtClean="0">
                <a:solidFill>
                  <a:srgbClr val="FF0000"/>
                </a:solidFill>
              </a:rPr>
              <a:t>weight</a:t>
            </a:r>
            <a:endParaRPr lang="en-GB" sz="2400" dirty="0" smtClean="0"/>
          </a:p>
          <a:p>
            <a:pPr>
              <a:buNone/>
            </a:pPr>
            <a:r>
              <a:rPr lang="en-GB" sz="2400" dirty="0" smtClean="0"/>
              <a:t> </a:t>
            </a:r>
            <a:r>
              <a:rPr lang="en-GB" sz="2400" dirty="0" smtClean="0"/>
              <a:t>  </a:t>
            </a:r>
            <a:r>
              <a:rPr lang="en-GB" sz="2400" dirty="0" smtClean="0"/>
              <a:t>Soy yogurt(Water, </a:t>
            </a:r>
            <a:r>
              <a:rPr lang="en-GB" sz="2400" dirty="0" smtClean="0"/>
              <a:t>Hulled Soya Beans (7.9</a:t>
            </a:r>
            <a:r>
              <a:rPr lang="en-GB" sz="2400" dirty="0" smtClean="0"/>
              <a:t>%), Sugar, </a:t>
            </a:r>
            <a:r>
              <a:rPr lang="en-GB" sz="2400" dirty="0" smtClean="0"/>
              <a:t>Tri-</a:t>
            </a:r>
            <a:r>
              <a:rPr lang="en-GB" sz="2400" dirty="0" err="1" smtClean="0"/>
              <a:t>Calciumcitrate</a:t>
            </a:r>
            <a:r>
              <a:rPr lang="en-GB" sz="2400" dirty="0" smtClean="0"/>
              <a:t> , Stabiliser (Pectin</a:t>
            </a:r>
            <a:r>
              <a:rPr lang="en-GB" sz="2400" dirty="0" smtClean="0"/>
              <a:t>), </a:t>
            </a:r>
            <a:r>
              <a:rPr lang="en-GB" sz="2400" dirty="0" smtClean="0"/>
              <a:t>Acidity Regulators (Citric Acid, Sodium Citrate</a:t>
            </a:r>
            <a:r>
              <a:rPr lang="en-GB" sz="2400" dirty="0" smtClean="0"/>
              <a:t>), </a:t>
            </a:r>
            <a:r>
              <a:rPr lang="en-GB" sz="2400" dirty="0" smtClean="0"/>
              <a:t>Sea Salt , </a:t>
            </a:r>
            <a:r>
              <a:rPr lang="en-GB" sz="2400" dirty="0" smtClean="0"/>
              <a:t>Flavouring, </a:t>
            </a:r>
            <a:r>
              <a:rPr lang="en-GB" sz="2400" dirty="0" smtClean="0"/>
              <a:t>Vitamins (B12, D2</a:t>
            </a:r>
            <a:r>
              <a:rPr lang="en-GB" sz="2400" dirty="0" smtClean="0"/>
              <a:t>), </a:t>
            </a:r>
            <a:r>
              <a:rPr lang="en-GB" sz="2400" dirty="0" smtClean="0"/>
              <a:t>Emulsifier (Lecithin</a:t>
            </a:r>
            <a:r>
              <a:rPr lang="en-GB" sz="2400" dirty="0" smtClean="0"/>
              <a:t>), </a:t>
            </a:r>
            <a:r>
              <a:rPr lang="en-GB" sz="2400" dirty="0" smtClean="0"/>
              <a:t>Yogurt Cultures (S. </a:t>
            </a:r>
            <a:r>
              <a:rPr lang="en-GB" sz="2400" dirty="0" err="1" smtClean="0"/>
              <a:t>Thermophilus</a:t>
            </a:r>
            <a:r>
              <a:rPr lang="en-GB" sz="2400" dirty="0" smtClean="0"/>
              <a:t>, L. </a:t>
            </a:r>
            <a:r>
              <a:rPr lang="en-GB" sz="2400" dirty="0" err="1" smtClean="0"/>
              <a:t>Bulgaricus</a:t>
            </a:r>
            <a:r>
              <a:rPr lang="en-GB" sz="2400" dirty="0" smtClean="0"/>
              <a:t>), </a:t>
            </a:r>
            <a:r>
              <a:rPr lang="en-GB" sz="2400" dirty="0" smtClean="0"/>
              <a:t>Antioxidants (</a:t>
            </a:r>
            <a:r>
              <a:rPr lang="en-GB" sz="2400" dirty="0" err="1" smtClean="0"/>
              <a:t>Ascorbyl</a:t>
            </a:r>
            <a:r>
              <a:rPr lang="en-GB" sz="2400" dirty="0" smtClean="0"/>
              <a:t> </a:t>
            </a:r>
            <a:r>
              <a:rPr lang="en-GB" sz="2400" dirty="0" err="1" smtClean="0"/>
              <a:t>Palmitate</a:t>
            </a:r>
            <a:r>
              <a:rPr lang="en-GB" sz="2400" dirty="0" smtClean="0"/>
              <a:t>, </a:t>
            </a:r>
            <a:r>
              <a:rPr lang="en-GB" sz="2400" dirty="0" err="1" smtClean="0"/>
              <a:t>Tocopherol</a:t>
            </a:r>
            <a:r>
              <a:rPr lang="en-GB" sz="2400" dirty="0" smtClean="0"/>
              <a:t>-Rich Extract</a:t>
            </a:r>
            <a:r>
              <a:rPr lang="en-GB" sz="2400" dirty="0" smtClean="0"/>
              <a:t>), Water</a:t>
            </a:r>
            <a:r>
              <a:rPr lang="en-GB" sz="2400" dirty="0" smtClean="0"/>
              <a:t>, Kiwi, Cow’s Milk, Sugar, Additives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0022"/>
            <a:ext cx="8382000" cy="914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Nutrition Labelling </a:t>
            </a:r>
            <a:endParaRPr lang="en-GB" dirty="0"/>
          </a:p>
        </p:txBody>
      </p:sp>
      <p:pic>
        <p:nvPicPr>
          <p:cNvPr id="6" name="Content Placeholder 5" descr="未命名2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2000232" y="2373732"/>
            <a:ext cx="5643602" cy="4484267"/>
          </a:xfrm>
        </p:spPr>
      </p:pic>
      <p:pic>
        <p:nvPicPr>
          <p:cNvPr id="4" name="图片 3" descr="recipe-tab-dessert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71536" y="5072074"/>
            <a:ext cx="2571768" cy="200024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71604" y="1500174"/>
            <a:ext cx="70711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Energy Value, Amounts of Protein, Carbohydrate, </a:t>
            </a:r>
          </a:p>
          <a:p>
            <a:r>
              <a:rPr lang="en-GB" dirty="0" smtClean="0"/>
              <a:t>Sugars, Fats, Saturates, Fibre and Sodium/100(g or ml).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0022"/>
            <a:ext cx="8382000" cy="914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Durability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0792" y="1962168"/>
            <a:ext cx="5881670" cy="4038600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Use by day/month/year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Use by 5/8/2011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Use by </a:t>
            </a:r>
            <a:r>
              <a:rPr lang="en-GB" b="1" dirty="0" smtClean="0"/>
              <a:t>5/Aug/2011 </a:t>
            </a:r>
            <a:endParaRPr lang="en-GB" b="1" dirty="0"/>
          </a:p>
        </p:txBody>
      </p:sp>
      <p:pic>
        <p:nvPicPr>
          <p:cNvPr id="4" name="图片 3" descr="recipe-tab-dessert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1536" y="5072074"/>
            <a:ext cx="2571768" cy="200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recipe-tab-dessert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1536" y="5072074"/>
            <a:ext cx="2571768" cy="20002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Special storage conditions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857364"/>
            <a:ext cx="8858280" cy="2405066"/>
          </a:xfrm>
        </p:spPr>
        <p:txBody>
          <a:bodyPr/>
          <a:lstStyle/>
          <a:p>
            <a:r>
              <a:rPr lang="en-GB" dirty="0" smtClean="0"/>
              <a:t>  Keep </a:t>
            </a:r>
            <a:r>
              <a:rPr lang="en-GB" dirty="0" smtClean="0"/>
              <a:t>refrigerated at 5 </a:t>
            </a:r>
            <a:r>
              <a:rPr lang="en-GB" dirty="0" smtClean="0"/>
              <a:t>degree  </a:t>
            </a:r>
          </a:p>
          <a:p>
            <a:endParaRPr lang="en-GB" dirty="0" smtClean="0"/>
          </a:p>
          <a:p>
            <a:r>
              <a:rPr lang="en-GB" dirty="0" smtClean="0"/>
              <a:t> </a:t>
            </a:r>
            <a:r>
              <a:rPr lang="en-GB" dirty="0" smtClean="0"/>
              <a:t> </a:t>
            </a:r>
            <a:r>
              <a:rPr lang="en-GB" dirty="0" smtClean="0"/>
              <a:t>Use </a:t>
            </a:r>
            <a:r>
              <a:rPr lang="en-GB" dirty="0" smtClean="0"/>
              <a:t>within 5 days of opening and </a:t>
            </a:r>
            <a:r>
              <a:rPr lang="en-GB" dirty="0" smtClean="0"/>
              <a:t>   before </a:t>
            </a:r>
            <a:r>
              <a:rPr lang="en-GB" dirty="0" smtClean="0"/>
              <a:t>‘use by' date. 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 </a:t>
            </a:r>
            <a:r>
              <a:rPr lang="en-GB" dirty="0" smtClean="0"/>
              <a:t> </a:t>
            </a:r>
            <a:r>
              <a:rPr lang="en-GB" dirty="0" smtClean="0"/>
              <a:t>Do </a:t>
            </a:r>
            <a:r>
              <a:rPr lang="en-GB" dirty="0" smtClean="0"/>
              <a:t>not freeze.</a:t>
            </a:r>
            <a:endParaRPr lang="en-GB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0022"/>
            <a:ext cx="8382000" cy="914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dirty="0"/>
              <a:t>Allergen Information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628" y="1881190"/>
            <a:ext cx="7905776" cy="2976570"/>
          </a:xfrm>
        </p:spPr>
        <p:txBody>
          <a:bodyPr/>
          <a:lstStyle/>
          <a:p>
            <a:pPr>
              <a:buNone/>
            </a:pPr>
            <a:r>
              <a:rPr lang="en-GB" sz="2800" b="1" dirty="0" smtClean="0"/>
              <a:t>14</a:t>
            </a:r>
            <a:r>
              <a:rPr lang="en-GB" sz="2800" dirty="0" smtClean="0"/>
              <a:t> ingredients are required to be </a:t>
            </a:r>
            <a:r>
              <a:rPr lang="en-GB" sz="2800" dirty="0" smtClean="0"/>
              <a:t>labelled </a:t>
            </a:r>
            <a:endParaRPr lang="en-GB" sz="2800" dirty="0" smtClean="0"/>
          </a:p>
          <a:p>
            <a:pPr>
              <a:buNone/>
            </a:pPr>
            <a:endParaRPr lang="en-GB" b="1" dirty="0" smtClean="0"/>
          </a:p>
          <a:p>
            <a:pPr>
              <a:buNone/>
            </a:pPr>
            <a:r>
              <a:rPr lang="en-GB" sz="2800" b="1" dirty="0" smtClean="0"/>
              <a:t>    Allergy </a:t>
            </a:r>
            <a:r>
              <a:rPr lang="en-GB" sz="2800" b="1" dirty="0"/>
              <a:t>Information: </a:t>
            </a:r>
            <a:endParaRPr lang="en-GB" sz="2800" b="1" dirty="0" smtClean="0"/>
          </a:p>
          <a:p>
            <a:pPr lvl="1"/>
            <a:r>
              <a:rPr lang="en-GB" b="1" dirty="0" smtClean="0"/>
              <a:t>Contains </a:t>
            </a:r>
            <a:r>
              <a:rPr lang="en-GB" b="1" dirty="0"/>
              <a:t>Milk </a:t>
            </a:r>
            <a:endParaRPr lang="en-GB" b="1" dirty="0" smtClean="0"/>
          </a:p>
          <a:p>
            <a:pPr lvl="1"/>
            <a:r>
              <a:rPr lang="en-GB" b="1" dirty="0" smtClean="0"/>
              <a:t>Soya beans</a:t>
            </a:r>
          </a:p>
          <a:p>
            <a:pPr>
              <a:buNone/>
            </a:pPr>
            <a:endParaRPr lang="en-GB" b="1" dirty="0"/>
          </a:p>
          <a:p>
            <a:pPr>
              <a:buNone/>
            </a:pPr>
            <a:endParaRPr lang="en-GB" dirty="0"/>
          </a:p>
        </p:txBody>
      </p:sp>
      <p:pic>
        <p:nvPicPr>
          <p:cNvPr id="4" name="图片 3" descr="recipe-tab-dessert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1536" y="5072074"/>
            <a:ext cx="2571768" cy="2000240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kiwi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16232"/>
            <a:ext cx="1714480" cy="1341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28584"/>
            <a:ext cx="8382000" cy="914400"/>
          </a:xfrm>
        </p:spPr>
        <p:txBody>
          <a:bodyPr>
            <a:normAutofit/>
          </a:bodyPr>
          <a:lstStyle/>
          <a:p>
            <a:r>
              <a:rPr lang="en-GB" dirty="0"/>
              <a:t>R</a:t>
            </a:r>
            <a:r>
              <a:rPr lang="en-GB" dirty="0" smtClean="0"/>
              <a:t>elevance Regulations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346" y="1604978"/>
            <a:ext cx="8548654" cy="4038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/>
              <a:t>Food Safety Act </a:t>
            </a:r>
            <a:r>
              <a:rPr lang="en-GB" dirty="0" smtClean="0"/>
              <a:t>1990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Trade </a:t>
            </a:r>
            <a:r>
              <a:rPr lang="en-GB" dirty="0"/>
              <a:t>Descriptions Act 1968 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Weights </a:t>
            </a:r>
            <a:r>
              <a:rPr lang="en-GB" dirty="0"/>
              <a:t>and Measures Act </a:t>
            </a:r>
            <a:r>
              <a:rPr lang="en-GB" dirty="0" smtClean="0"/>
              <a:t>1985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Weights and Measures (Packaged Goods) Regulations 2006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r>
              <a:rPr lang="en-GB" dirty="0" smtClean="0">
                <a:solidFill>
                  <a:srgbClr val="FF0000"/>
                </a:solidFill>
              </a:rPr>
              <a:t>   an indication of quantity 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/>
              <a:t>Food (Lot Marking) Regulations </a:t>
            </a:r>
            <a:r>
              <a:rPr lang="en-GB" dirty="0" smtClean="0"/>
              <a:t>1996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       </a:t>
            </a:r>
            <a:r>
              <a:rPr lang="en-GB" dirty="0" smtClean="0">
                <a:solidFill>
                  <a:srgbClr val="FF0000"/>
                </a:solidFill>
              </a:rPr>
              <a:t>a lot mark 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1000" y="228584"/>
            <a:ext cx="8382000" cy="914400"/>
          </a:xfrm>
        </p:spPr>
        <p:txBody>
          <a:bodyPr/>
          <a:lstStyle/>
          <a:p>
            <a:r>
              <a:rPr lang="en-GB" altLang="zh-CN" dirty="0" smtClean="0"/>
              <a:t>Quality Control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47718" y="1666876"/>
            <a:ext cx="8382000" cy="354807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b="1" i="1" dirty="0" smtClean="0"/>
              <a:t>Management of Raw Materials </a:t>
            </a:r>
          </a:p>
          <a:p>
            <a:pPr>
              <a:buFont typeface="Wingdings" pitchFamily="2" charset="2"/>
              <a:buChar char="Ø"/>
            </a:pPr>
            <a:endParaRPr lang="en-GB" b="1" i="1" dirty="0" smtClean="0"/>
          </a:p>
          <a:p>
            <a:pPr>
              <a:buFont typeface="Wingdings" pitchFamily="2" charset="2"/>
              <a:buChar char="Ø"/>
            </a:pPr>
            <a:r>
              <a:rPr lang="en-GB" b="1" i="1" dirty="0" smtClean="0"/>
              <a:t>Management of Processing</a:t>
            </a:r>
          </a:p>
          <a:p>
            <a:pPr>
              <a:buFont typeface="Wingdings" pitchFamily="2" charset="2"/>
              <a:buChar char="Ø"/>
            </a:pPr>
            <a:endParaRPr lang="en-GB" b="1" i="1" dirty="0" smtClean="0"/>
          </a:p>
          <a:p>
            <a:pPr>
              <a:buFont typeface="Wingdings" pitchFamily="2" charset="2"/>
              <a:buChar char="Ø"/>
            </a:pPr>
            <a:r>
              <a:rPr lang="en-GB" b="1" i="1" dirty="0" smtClean="0"/>
              <a:t>Management of Finished Products </a:t>
            </a:r>
            <a:endParaRPr lang="zh-CN" altLang="en-US" dirty="0"/>
          </a:p>
        </p:txBody>
      </p:sp>
      <p:pic>
        <p:nvPicPr>
          <p:cNvPr id="4" name="图片 3" descr="recipe-tab-dessert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1536" y="5072074"/>
            <a:ext cx="2571768" cy="200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10000" contrast="30000"/>
          </a:blip>
          <a:srcRect/>
          <a:stretch>
            <a:fillRect/>
          </a:stretch>
        </p:blipFill>
        <p:spPr bwMode="auto">
          <a:xfrm>
            <a:off x="0" y="500042"/>
            <a:ext cx="9144000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405842" cy="566758"/>
          </a:xfrm>
        </p:spPr>
        <p:txBody>
          <a:bodyPr/>
          <a:lstStyle/>
          <a:p>
            <a:r>
              <a:rPr lang="en-MY" altLang="zh-CN" sz="3200" dirty="0" smtClean="0"/>
              <a:t>Results analysis for 36 assessors</a:t>
            </a:r>
            <a:endParaRPr lang="zh-CN" altLang="en-US" sz="3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lum bright="-20000" contrast="40000"/>
          </a:blip>
          <a:srcRect/>
          <a:stretch>
            <a:fillRect/>
          </a:stretch>
        </p:blipFill>
        <p:spPr bwMode="auto">
          <a:xfrm>
            <a:off x="0" y="4357694"/>
            <a:ext cx="4286248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lum bright="-20000" contrast="40000"/>
          </a:blip>
          <a:srcRect/>
          <a:stretch>
            <a:fillRect/>
          </a:stretch>
        </p:blipFill>
        <p:spPr bwMode="auto">
          <a:xfrm>
            <a:off x="0" y="1500175"/>
            <a:ext cx="4357686" cy="2928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lum bright="-20000" contrast="40000"/>
          </a:blip>
          <a:srcRect/>
          <a:stretch>
            <a:fillRect/>
          </a:stretch>
        </p:blipFill>
        <p:spPr bwMode="auto">
          <a:xfrm>
            <a:off x="4378542" y="2085987"/>
            <a:ext cx="4765458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0" y="1524316"/>
            <a:ext cx="36433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/>
              <a:t>Figure 1. Response surface plot for overall acceptability</a:t>
            </a:r>
            <a:endParaRPr lang="zh-CN" altLang="en-US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4286248" y="6382100"/>
            <a:ext cx="36433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/>
              <a:t>Figure 2. Response surface plot for milk </a:t>
            </a:r>
            <a:r>
              <a:rPr lang="en-US" altLang="zh-CN" sz="1100" b="1" dirty="0" err="1" smtClean="0"/>
              <a:t>flavour</a:t>
            </a:r>
            <a:endParaRPr lang="zh-CN" altLang="en-U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4929222" y="1928802"/>
            <a:ext cx="36433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/>
              <a:t>Figure 3. Response surface plot for kiwi </a:t>
            </a:r>
            <a:r>
              <a:rPr lang="en-US" altLang="zh-CN" sz="1100" b="1" dirty="0" err="1" smtClean="0"/>
              <a:t>flavour</a:t>
            </a:r>
            <a:endParaRPr lang="zh-CN" altLang="en-US" sz="1100" dirty="0"/>
          </a:p>
        </p:txBody>
      </p:sp>
      <p:sp>
        <p:nvSpPr>
          <p:cNvPr id="12" name="上箭头 11"/>
          <p:cNvSpPr/>
          <p:nvPr/>
        </p:nvSpPr>
        <p:spPr bwMode="auto">
          <a:xfrm rot="20019900">
            <a:off x="2571736" y="1643050"/>
            <a:ext cx="357190" cy="357190"/>
          </a:xfrm>
          <a:prstGeom prst="upArrow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上箭头 13"/>
          <p:cNvSpPr/>
          <p:nvPr/>
        </p:nvSpPr>
        <p:spPr bwMode="auto">
          <a:xfrm rot="10090303">
            <a:off x="3621944" y="3822516"/>
            <a:ext cx="306040" cy="520290"/>
          </a:xfrm>
          <a:prstGeom prst="upArrow">
            <a:avLst>
              <a:gd name="adj1" fmla="val 50000"/>
              <a:gd name="adj2" fmla="val 100000"/>
            </a:avLst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上箭头 14"/>
          <p:cNvSpPr/>
          <p:nvPr/>
        </p:nvSpPr>
        <p:spPr bwMode="auto">
          <a:xfrm rot="20019900">
            <a:off x="2632429" y="4418387"/>
            <a:ext cx="357190" cy="357190"/>
          </a:xfrm>
          <a:prstGeom prst="upArrow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上箭头 15"/>
          <p:cNvSpPr/>
          <p:nvPr/>
        </p:nvSpPr>
        <p:spPr bwMode="auto">
          <a:xfrm rot="10090303">
            <a:off x="3621943" y="6311868"/>
            <a:ext cx="306040" cy="520290"/>
          </a:xfrm>
          <a:prstGeom prst="upArrow">
            <a:avLst>
              <a:gd name="adj1" fmla="val 50000"/>
              <a:gd name="adj2" fmla="val 100000"/>
            </a:avLst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上箭头 16"/>
          <p:cNvSpPr/>
          <p:nvPr/>
        </p:nvSpPr>
        <p:spPr bwMode="auto">
          <a:xfrm rot="20909360">
            <a:off x="7847402" y="2275248"/>
            <a:ext cx="357190" cy="357190"/>
          </a:xfrm>
          <a:prstGeom prst="upArrow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上箭头 17"/>
          <p:cNvSpPr/>
          <p:nvPr/>
        </p:nvSpPr>
        <p:spPr bwMode="auto">
          <a:xfrm rot="10090303">
            <a:off x="8336851" y="4526412"/>
            <a:ext cx="306040" cy="520290"/>
          </a:xfrm>
          <a:prstGeom prst="upArrow">
            <a:avLst>
              <a:gd name="adj1" fmla="val 50000"/>
              <a:gd name="adj2" fmla="val 100000"/>
            </a:avLst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Raw materials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524000"/>
            <a:ext cx="8929718" cy="2119314"/>
          </a:xfrm>
        </p:spPr>
        <p:txBody>
          <a:bodyPr/>
          <a:lstStyle/>
          <a:p>
            <a:pPr>
              <a:buNone/>
            </a:pPr>
            <a:r>
              <a:rPr lang="en-GB" sz="2400" b="1" dirty="0" smtClean="0"/>
              <a:t>Milk, Soya Milk, Kiwi, Water, Sugar, Starter cultures</a:t>
            </a:r>
          </a:p>
          <a:p>
            <a:pPr>
              <a:buNone/>
            </a:pPr>
            <a:r>
              <a:rPr lang="en-GB" sz="2000" dirty="0" smtClean="0"/>
              <a:t>Standard plate count, </a:t>
            </a:r>
            <a:r>
              <a:rPr lang="en-GB" sz="2000" dirty="0" smtClean="0"/>
              <a:t>coliform</a:t>
            </a:r>
            <a:r>
              <a:rPr lang="en-GB" sz="2000" dirty="0" smtClean="0"/>
              <a:t> bacteria count, laboratory pasteurized count, preliminary incubation count, somatic cell count, titratable acidity, temperature, appearance</a:t>
            </a:r>
            <a:r>
              <a:rPr lang="en-GB" sz="2000" dirty="0" smtClean="0"/>
              <a:t>, antibiotics </a:t>
            </a:r>
            <a:r>
              <a:rPr lang="en-GB" sz="2000" dirty="0" smtClean="0"/>
              <a:t>and other drugs</a:t>
            </a:r>
            <a:r>
              <a:rPr lang="en-GB" sz="2000" dirty="0" smtClean="0"/>
              <a:t>, etc</a:t>
            </a:r>
            <a:r>
              <a:rPr lang="en-GB" sz="2000" dirty="0" smtClean="0"/>
              <a:t>.</a:t>
            </a:r>
          </a:p>
          <a:p>
            <a:pPr>
              <a:buNone/>
            </a:pPr>
            <a:endParaRPr lang="en-GB" dirty="0" smtClean="0"/>
          </a:p>
        </p:txBody>
      </p:sp>
      <p:pic>
        <p:nvPicPr>
          <p:cNvPr id="5" name="Picture 4" descr="未命名3.jpg"/>
          <p:cNvPicPr>
            <a:picLocks noChangeAspect="1"/>
          </p:cNvPicPr>
          <p:nvPr/>
        </p:nvPicPr>
        <p:blipFill>
          <a:blip r:embed="rId2">
            <a:lum bright="-10000" contrast="30000"/>
          </a:blip>
          <a:stretch>
            <a:fillRect/>
          </a:stretch>
        </p:blipFill>
        <p:spPr>
          <a:xfrm>
            <a:off x="0" y="3714752"/>
            <a:ext cx="9144000" cy="3143248"/>
          </a:xfrm>
          <a:prstGeom prst="rect">
            <a:avLst/>
          </a:prstGeom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QC for Processing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6412" y="1595438"/>
            <a:ext cx="7524744" cy="3976702"/>
          </a:xfrm>
        </p:spPr>
        <p:txBody>
          <a:bodyPr/>
          <a:lstStyle/>
          <a:p>
            <a:r>
              <a:rPr lang="en-GB" dirty="0" smtClean="0"/>
              <a:t>Chemical compositions</a:t>
            </a:r>
          </a:p>
          <a:p>
            <a:pPr>
              <a:buNone/>
            </a:pPr>
            <a:r>
              <a:rPr lang="en-GB" dirty="0" smtClean="0"/>
              <a:t>   </a:t>
            </a:r>
            <a:r>
              <a:rPr lang="en-GB" sz="2400" dirty="0" smtClean="0"/>
              <a:t>Fat and Total Solids</a:t>
            </a:r>
          </a:p>
          <a:p>
            <a:r>
              <a:rPr lang="en-GB" dirty="0" smtClean="0"/>
              <a:t>Physical characteristics</a:t>
            </a:r>
          </a:p>
          <a:p>
            <a:pPr>
              <a:buNone/>
            </a:pPr>
            <a:r>
              <a:rPr lang="en-GB" dirty="0" smtClean="0"/>
              <a:t>   </a:t>
            </a:r>
            <a:r>
              <a:rPr lang="en-GB" sz="2400" dirty="0" smtClean="0"/>
              <a:t>Viscosity by Rotational Viscometers</a:t>
            </a:r>
            <a:endParaRPr lang="en-GB" dirty="0" smtClean="0"/>
          </a:p>
          <a:p>
            <a:r>
              <a:rPr lang="en-GB" dirty="0" smtClean="0"/>
              <a:t>Microbiological factors</a:t>
            </a:r>
          </a:p>
          <a:p>
            <a:pPr>
              <a:buNone/>
            </a:pPr>
            <a:r>
              <a:rPr lang="en-GB" sz="2400" dirty="0" smtClean="0"/>
              <a:t>    </a:t>
            </a:r>
            <a:r>
              <a:rPr lang="en-GB" sz="2400" dirty="0" smtClean="0"/>
              <a:t>Coliform</a:t>
            </a:r>
            <a:r>
              <a:rPr lang="en-GB" sz="2400" dirty="0" smtClean="0"/>
              <a:t> Bacteria Count</a:t>
            </a:r>
          </a:p>
        </p:txBody>
      </p:sp>
      <p:pic>
        <p:nvPicPr>
          <p:cNvPr id="4" name="图片 3" descr="recipe-tab-dessert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1536" y="5072074"/>
            <a:ext cx="2571768" cy="2000240"/>
          </a:xfrm>
          <a:prstGeom prst="rect">
            <a:avLst/>
          </a:prstGeom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QC for Finished Products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6950" y="1747854"/>
            <a:ext cx="6191264" cy="40386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dirty="0" smtClean="0"/>
              <a:t>Sampling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Weight Specification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Equipments Check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Packaging Materials</a:t>
            </a:r>
          </a:p>
          <a:p>
            <a:pPr>
              <a:buNone/>
            </a:pPr>
            <a:r>
              <a:rPr lang="en-GB" sz="2800" dirty="0" smtClean="0"/>
              <a:t>   Sterility Testing</a:t>
            </a:r>
          </a:p>
          <a:p>
            <a:pPr>
              <a:buNone/>
            </a:pPr>
            <a:r>
              <a:rPr lang="en-GB" sz="2800" dirty="0" smtClean="0"/>
              <a:t>   Check Print Quality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Sensory Test</a:t>
            </a:r>
            <a:endParaRPr lang="en-GB" dirty="0"/>
          </a:p>
        </p:txBody>
      </p:sp>
      <p:pic>
        <p:nvPicPr>
          <p:cNvPr id="4" name="图片 3" descr="recipe-tab-dessert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1536" y="5072074"/>
            <a:ext cx="2571768" cy="2000240"/>
          </a:xfrm>
          <a:prstGeom prst="rect">
            <a:avLst/>
          </a:prstGeom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241416_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5429264"/>
            <a:ext cx="1714480" cy="1428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Plan of action</a:t>
            </a:r>
            <a:endParaRPr lang="en-GB" sz="3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500034" y="1357298"/>
          <a:ext cx="8484815" cy="49543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416439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842" y="1747854"/>
            <a:ext cx="8382000" cy="4038600"/>
          </a:xfrm>
        </p:spPr>
        <p:txBody>
          <a:bodyPr/>
          <a:lstStyle/>
          <a:p>
            <a:r>
              <a:rPr lang="en-GB" sz="2000" dirty="0" smtClean="0"/>
              <a:t>Optimised the product by performing unfinished task of unit III.</a:t>
            </a:r>
          </a:p>
          <a:p>
            <a:r>
              <a:rPr lang="en-GB" sz="2000" dirty="0" smtClean="0"/>
              <a:t>Determined intrinsic and extrinsic factors affecting shelf life</a:t>
            </a:r>
          </a:p>
          <a:p>
            <a:r>
              <a:rPr lang="en-GB" sz="2000" dirty="0" smtClean="0"/>
              <a:t>Proposed packaging material</a:t>
            </a:r>
          </a:p>
          <a:p>
            <a:r>
              <a:rPr lang="en-GB" sz="2000" dirty="0" smtClean="0"/>
              <a:t>Demonstrated that product and production process is in compliance with legislation</a:t>
            </a:r>
          </a:p>
          <a:p>
            <a:r>
              <a:rPr lang="en-GB" sz="2000" dirty="0" smtClean="0"/>
              <a:t>Proposed a prerequisite programme for GMP and GHP</a:t>
            </a:r>
          </a:p>
          <a:p>
            <a:r>
              <a:rPr lang="en-GB" sz="2000" dirty="0" smtClean="0"/>
              <a:t>Conducted a HACCP analysis of production process</a:t>
            </a:r>
          </a:p>
          <a:p>
            <a:r>
              <a:rPr lang="en-GB" sz="2000" dirty="0" smtClean="0"/>
              <a:t> Proposed plan for quality control of raw material and finished product.</a:t>
            </a:r>
            <a:endParaRPr lang="en-GB" sz="2000" dirty="0"/>
          </a:p>
        </p:txBody>
      </p:sp>
      <p:pic>
        <p:nvPicPr>
          <p:cNvPr id="4" name="内容占位符 3" descr="241416_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5589240"/>
            <a:ext cx="1714480" cy="1268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thanks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4356"/>
            <a:ext cx="9144000" cy="6143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kiwi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57826"/>
            <a:ext cx="1916889" cy="1500174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71406" y="2643182"/>
          <a:ext cx="8929718" cy="2786083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428760"/>
                <a:gridCol w="2000264"/>
                <a:gridCol w="2000264"/>
                <a:gridCol w="1214446"/>
                <a:gridCol w="1214446"/>
                <a:gridCol w="1071538"/>
              </a:tblGrid>
              <a:tr h="12858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/>
                        <a:t>Ingredient</a:t>
                      </a:r>
                      <a:endParaRPr lang="zh-CN" sz="2400" dirty="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/>
                        <a:t>Cow’s yoghurt(%)</a:t>
                      </a:r>
                      <a:endParaRPr lang="zh-CN" sz="2400" dirty="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/>
                        <a:t>Soya yoghurt(%)</a:t>
                      </a:r>
                      <a:endParaRPr lang="zh-CN" sz="2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/>
                        <a:t>Kiwi juice (%)</a:t>
                      </a:r>
                      <a:endParaRPr lang="zh-CN" sz="2400" dirty="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/>
                        <a:t>Sugar (%)</a:t>
                      </a:r>
                      <a:endParaRPr lang="zh-CN" sz="2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/>
                        <a:t>Water (%)</a:t>
                      </a:r>
                      <a:endParaRPr lang="zh-CN" sz="2400" dirty="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01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/>
                        <a:t>A1</a:t>
                      </a:r>
                      <a:endParaRPr lang="zh-CN" sz="2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/>
                        <a:t>11</a:t>
                      </a:r>
                      <a:endParaRPr lang="zh-CN" sz="2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/>
                        <a:t>46.5</a:t>
                      </a:r>
                      <a:endParaRPr lang="zh-CN" sz="2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/>
                        <a:t>12</a:t>
                      </a:r>
                      <a:endParaRPr lang="zh-CN" sz="2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/>
                        <a:t>10.5</a:t>
                      </a:r>
                      <a:endParaRPr lang="zh-CN" sz="2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/>
                        <a:t>20</a:t>
                      </a:r>
                      <a:endParaRPr lang="zh-CN" sz="2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01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/>
                        <a:t>A2</a:t>
                      </a:r>
                      <a:endParaRPr lang="zh-CN" sz="2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/>
                        <a:t>18</a:t>
                      </a:r>
                      <a:endParaRPr lang="zh-CN" sz="2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/>
                        <a:t>43.5</a:t>
                      </a:r>
                      <a:endParaRPr lang="zh-CN" sz="2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/>
                        <a:t>8</a:t>
                      </a:r>
                      <a:endParaRPr lang="zh-CN" sz="2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/>
                        <a:t>10.5</a:t>
                      </a:r>
                      <a:endParaRPr lang="zh-CN" sz="2400" dirty="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/>
                        <a:t>20</a:t>
                      </a:r>
                      <a:endParaRPr lang="zh-CN" sz="2400" dirty="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57290" y="1762772"/>
            <a:ext cx="650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altLang="zh-CN" sz="2800" u="sng" dirty="0" smtClean="0"/>
              <a:t>2 best combination from optimization test</a:t>
            </a:r>
            <a:endParaRPr lang="zh-CN" altLang="en-US" sz="28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1000" y="228584"/>
            <a:ext cx="8382000" cy="914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altLang="zh-CN" dirty="0" smtClean="0"/>
              <a:t>Commercial test</a:t>
            </a:r>
            <a:endParaRPr lang="zh-CN" altLang="en-US" dirty="0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1905000"/>
          </a:xfrm>
        </p:spPr>
        <p:txBody>
          <a:bodyPr/>
          <a:lstStyle/>
          <a:p>
            <a:r>
              <a:rPr lang="en-MY" altLang="zh-CN" sz="2800" dirty="0" smtClean="0"/>
              <a:t>Use 2 best combinations and 2 market products for commercial sensory test.</a:t>
            </a:r>
            <a:endParaRPr lang="zh-CN" altLang="en-US" sz="28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14282" y="2714620"/>
          <a:ext cx="8643998" cy="219456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293067"/>
                <a:gridCol w="1837006"/>
                <a:gridCol w="1837975"/>
                <a:gridCol w="1837975"/>
                <a:gridCol w="1837975"/>
              </a:tblGrid>
              <a:tr h="7206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/>
                        <a:t>Products</a:t>
                      </a:r>
                      <a:endParaRPr lang="zh-CN" sz="16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/>
                        <a:t>Low fat soya yogurt drink with kiwi flavor 1</a:t>
                      </a:r>
                      <a:endParaRPr lang="zh-CN" sz="16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/>
                        <a:t>Low fat soya yogurt drink with kiwi flavor 2</a:t>
                      </a:r>
                      <a:endParaRPr lang="zh-CN" sz="16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/>
                        <a:t>low fat drinking yoghurt with L.casei Danone culture, Vitamin B6+D and orange</a:t>
                      </a:r>
                      <a:endParaRPr lang="zh-CN" sz="16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/>
                        <a:t>low fat drinking yoghurt with L.casei Danone culture, Vitamin B6+D and multifruit</a:t>
                      </a:r>
                      <a:endParaRPr lang="zh-CN" sz="16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31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/>
                        <a:t>sample code</a:t>
                      </a:r>
                      <a:endParaRPr lang="zh-CN" sz="16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949</a:t>
                      </a:r>
                      <a:endParaRPr lang="zh-CN" sz="1600" dirty="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763</a:t>
                      </a:r>
                      <a:endParaRPr lang="zh-CN" sz="1600" dirty="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884</a:t>
                      </a:r>
                      <a:endParaRPr lang="zh-CN" sz="1600" dirty="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262</a:t>
                      </a:r>
                      <a:endParaRPr lang="zh-CN" sz="1600" dirty="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02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600"/>
                        <a:t>Test code</a:t>
                      </a:r>
                      <a:endParaRPr lang="zh-CN" sz="16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600"/>
                        <a:t>A</a:t>
                      </a:r>
                      <a:endParaRPr lang="zh-CN" sz="16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600"/>
                        <a:t>B</a:t>
                      </a:r>
                      <a:endParaRPr lang="zh-CN" sz="16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600"/>
                        <a:t>C</a:t>
                      </a:r>
                      <a:endParaRPr lang="zh-CN" sz="16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600" dirty="0"/>
                        <a:t>D</a:t>
                      </a:r>
                      <a:endParaRPr lang="zh-CN" sz="1600" dirty="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图片 4" descr="kiwi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57826"/>
            <a:ext cx="1916889" cy="15001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43174" y="5598399"/>
            <a:ext cx="62151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altLang="zh-CN" dirty="0" smtClean="0"/>
              <a:t>*TEST for: </a:t>
            </a:r>
            <a:r>
              <a:rPr lang="en-MY" altLang="zh-CN" u="sng" dirty="0" smtClean="0"/>
              <a:t>sweetness</a:t>
            </a:r>
            <a:r>
              <a:rPr lang="en-MY" altLang="zh-CN" dirty="0" smtClean="0"/>
              <a:t>, </a:t>
            </a:r>
            <a:r>
              <a:rPr lang="en-MY" altLang="zh-CN" u="sng" dirty="0" smtClean="0"/>
              <a:t>milk flavour</a:t>
            </a:r>
            <a:r>
              <a:rPr lang="en-MY" altLang="zh-CN" dirty="0" smtClean="0"/>
              <a:t>, </a:t>
            </a:r>
            <a:r>
              <a:rPr lang="en-MY" altLang="zh-CN" u="sng" dirty="0" smtClean="0"/>
              <a:t>fruit flavour</a:t>
            </a:r>
            <a:r>
              <a:rPr lang="en-MY" altLang="zh-CN" dirty="0" smtClean="0"/>
              <a:t>, </a:t>
            </a:r>
            <a:r>
              <a:rPr lang="en-MY" altLang="zh-CN" u="sng" dirty="0" smtClean="0"/>
              <a:t>thickness</a:t>
            </a:r>
            <a:r>
              <a:rPr lang="en-MY" altLang="zh-CN" dirty="0" smtClean="0"/>
              <a:t> and </a:t>
            </a:r>
            <a:r>
              <a:rPr lang="en-MY" altLang="zh-CN" u="sng" dirty="0" smtClean="0"/>
              <a:t>overall acceptability </a:t>
            </a:r>
            <a:endParaRPr lang="zh-CN" alt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kiwi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57826"/>
            <a:ext cx="1916889" cy="1500174"/>
          </a:xfrm>
          <a:prstGeom prst="rect">
            <a:avLst/>
          </a:prstGeom>
        </p:spPr>
      </p:pic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381000" y="300022"/>
            <a:ext cx="8382000" cy="914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altLang="zh-CN" dirty="0" smtClean="0"/>
              <a:t>Commercial test  </a:t>
            </a:r>
            <a:r>
              <a:rPr lang="en-GB" altLang="zh-CN" sz="3200" dirty="0" smtClean="0">
                <a:solidFill>
                  <a:srgbClr val="3366CC"/>
                </a:solidFill>
              </a:rPr>
              <a:t>results analysis</a:t>
            </a:r>
            <a:endParaRPr lang="zh-CN" altLang="en-US" sz="3200" dirty="0" smtClean="0">
              <a:solidFill>
                <a:srgbClr val="3366CC"/>
              </a:solidFill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-4" y="1452586"/>
          <a:ext cx="9144002" cy="5334000"/>
        </p:xfrm>
        <a:graphic>
          <a:graphicData uri="http://schemas.openxmlformats.org/drawingml/2006/table">
            <a:tbl>
              <a:tblPr/>
              <a:tblGrid>
                <a:gridCol w="1785922"/>
                <a:gridCol w="1143008"/>
                <a:gridCol w="1641999"/>
                <a:gridCol w="1523643"/>
                <a:gridCol w="1524715"/>
                <a:gridCol w="1524715"/>
              </a:tblGrid>
              <a:tr h="1628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 dirty="0">
                          <a:latin typeface="Cambria"/>
                          <a:ea typeface="宋体"/>
                          <a:cs typeface="Times New Roman"/>
                        </a:rPr>
                        <a:t>Attribute</a:t>
                      </a:r>
                      <a:endParaRPr lang="zh-CN" sz="1400" dirty="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MY" sz="1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diff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lwr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upr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P adj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72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2000" dirty="0">
                          <a:latin typeface="Cambria"/>
                          <a:ea typeface="宋体"/>
                          <a:cs typeface="Times New Roman"/>
                        </a:rPr>
                        <a:t>sweetness</a:t>
                      </a:r>
                      <a:endParaRPr lang="zh-CN" sz="2000" dirty="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B-A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C-A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D-A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C-B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D-B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D-C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-0.08928571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-1.78571429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-1.12500000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-1.69642857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-1.03571429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0.66071429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宋体"/>
                          <a:cs typeface="Times New Roman"/>
                        </a:rPr>
                        <a:t>-1.0722410</a:t>
                      </a:r>
                      <a:endParaRPr lang="zh-CN" sz="1400" dirty="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宋体"/>
                          <a:cs typeface="Times New Roman"/>
                        </a:rPr>
                        <a:t>-2.7686696</a:t>
                      </a:r>
                      <a:endParaRPr lang="zh-CN" sz="1400" dirty="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宋体"/>
                          <a:cs typeface="Times New Roman"/>
                        </a:rPr>
                        <a:t>-2.1079553</a:t>
                      </a:r>
                      <a:endParaRPr lang="zh-CN" sz="1400" dirty="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宋体"/>
                          <a:cs typeface="Times New Roman"/>
                        </a:rPr>
                        <a:t>-2.6793839</a:t>
                      </a:r>
                      <a:endParaRPr lang="zh-CN" sz="1400" dirty="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宋体"/>
                          <a:cs typeface="Times New Roman"/>
                        </a:rPr>
                        <a:t>-2.0186696</a:t>
                      </a:r>
                      <a:endParaRPr lang="zh-CN" sz="1400" dirty="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宋体"/>
                          <a:cs typeface="Times New Roman"/>
                        </a:rPr>
                        <a:t>-0.3222410</a:t>
                      </a:r>
                      <a:endParaRPr lang="zh-CN" sz="1400" dirty="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0.89366962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-0.80275896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-0.14204467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-0.71347324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-0.05275896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1.64366962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0.9917193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0.0000003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0.0022097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0.0000010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0.0058285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0.1494558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72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2000" u="sng" dirty="0">
                          <a:latin typeface="Cambria"/>
                          <a:ea typeface="宋体"/>
                          <a:cs typeface="Times New Roman"/>
                        </a:rPr>
                        <a:t>milk flavour</a:t>
                      </a:r>
                      <a:endParaRPr lang="zh-CN" sz="2000" u="sng" dirty="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B-A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C-A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D-A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C-B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D-B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D-C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 dirty="0">
                          <a:latin typeface="Cambria"/>
                          <a:ea typeface="宋体"/>
                          <a:cs typeface="Times New Roman"/>
                        </a:rPr>
                        <a:t>0.05357143</a:t>
                      </a:r>
                      <a:endParaRPr lang="zh-CN" sz="1400" dirty="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 dirty="0">
                          <a:latin typeface="Cambria"/>
                          <a:ea typeface="宋体"/>
                          <a:cs typeface="Times New Roman"/>
                        </a:rPr>
                        <a:t>-2.14285714</a:t>
                      </a:r>
                      <a:endParaRPr lang="zh-CN" sz="1400" dirty="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 dirty="0">
                          <a:latin typeface="Cambria"/>
                          <a:ea typeface="宋体"/>
                          <a:cs typeface="Times New Roman"/>
                        </a:rPr>
                        <a:t>-1.64285714</a:t>
                      </a:r>
                      <a:endParaRPr lang="zh-CN" sz="1400" dirty="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 dirty="0">
                          <a:latin typeface="Cambria"/>
                          <a:ea typeface="宋体"/>
                          <a:cs typeface="Times New Roman"/>
                        </a:rPr>
                        <a:t>-2.19642857</a:t>
                      </a:r>
                      <a:endParaRPr lang="zh-CN" sz="1400" dirty="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 dirty="0">
                          <a:latin typeface="Cambria"/>
                          <a:ea typeface="宋体"/>
                          <a:cs typeface="Times New Roman"/>
                        </a:rPr>
                        <a:t>-1.69642857</a:t>
                      </a:r>
                      <a:endParaRPr lang="zh-CN" sz="1400" dirty="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 dirty="0">
                          <a:latin typeface="Cambria"/>
                          <a:ea typeface="宋体"/>
                          <a:cs typeface="Times New Roman"/>
                        </a:rPr>
                        <a:t>0.50000000</a:t>
                      </a:r>
                      <a:endParaRPr lang="zh-CN" sz="1400" dirty="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-0.8182248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-3.0146534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-2.5146534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-3.0682248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-2.5682248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-0.3717962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0.9253677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-1.2710609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-0.7710609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-1.3246323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-0.8246323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1.3717962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0.9973923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0.0000000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0.0000001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0.0000000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0.0000000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0.2708005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72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2000" dirty="0">
                          <a:latin typeface="Cambria"/>
                          <a:ea typeface="宋体"/>
                          <a:cs typeface="Times New Roman"/>
                        </a:rPr>
                        <a:t>thickness</a:t>
                      </a:r>
                      <a:endParaRPr lang="zh-CN" sz="2000" dirty="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B-A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C-A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D-A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C-B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D-B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D-C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-0.21428571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-2.62500000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-2.60714286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-2.41071429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-2.39285714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0.01785714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-1.235395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-3.646110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-3.628252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-3.431824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-3.413967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-1.003252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 dirty="0">
                          <a:latin typeface="Cambria"/>
                          <a:ea typeface="宋体"/>
                          <a:cs typeface="Times New Roman"/>
                        </a:rPr>
                        <a:t>0.8068239</a:t>
                      </a:r>
                      <a:endParaRPr lang="zh-CN" sz="1400" dirty="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 dirty="0">
                          <a:latin typeface="Cambria"/>
                          <a:ea typeface="宋体"/>
                          <a:cs typeface="Times New Roman"/>
                        </a:rPr>
                        <a:t>-1.6038904</a:t>
                      </a:r>
                      <a:endParaRPr lang="zh-CN" sz="1400" dirty="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 dirty="0">
                          <a:latin typeface="Cambria"/>
                          <a:ea typeface="宋体"/>
                          <a:cs typeface="Times New Roman"/>
                        </a:rPr>
                        <a:t>-1.5860333</a:t>
                      </a:r>
                      <a:endParaRPr lang="zh-CN" sz="1400" dirty="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 dirty="0">
                          <a:latin typeface="Cambria"/>
                          <a:ea typeface="宋体"/>
                          <a:cs typeface="Times New Roman"/>
                        </a:rPr>
                        <a:t>-1.3896047</a:t>
                      </a:r>
                      <a:endParaRPr lang="zh-CN" sz="1400" dirty="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 dirty="0">
                          <a:latin typeface="Cambria"/>
                          <a:ea typeface="宋体"/>
                          <a:cs typeface="Times New Roman"/>
                        </a:rPr>
                        <a:t>-1.3717476</a:t>
                      </a:r>
                      <a:endParaRPr lang="zh-CN" sz="1400" dirty="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 dirty="0">
                          <a:latin typeface="Cambria"/>
                          <a:ea typeface="宋体"/>
                          <a:cs typeface="Times New Roman"/>
                        </a:rPr>
                        <a:t>1.0389667</a:t>
                      </a:r>
                      <a:endParaRPr lang="zh-CN" sz="1400" dirty="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0.9106447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0.0000000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0.0000000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0.0000000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0.0000000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0.9999391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63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2000" dirty="0">
                          <a:latin typeface="Cambria"/>
                          <a:ea typeface="宋体"/>
                          <a:cs typeface="Times New Roman"/>
                        </a:rPr>
                        <a:t>overall acceptability</a:t>
                      </a:r>
                      <a:endParaRPr lang="zh-CN" sz="2000" dirty="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B-A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C-A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D-A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C-B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D-B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宋体"/>
                          <a:cs typeface="Times New Roman"/>
                        </a:rPr>
                        <a:t>D-C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-0.03571429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-2.44642857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-1.78571429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-2.41071429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-1.75000000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0.66071429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-1.0162939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-3.4270081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-2.7662939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-3.3912939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-2.7305796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-0.3198653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0.9448653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-1.4658490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-0.8051347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-1.4301347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-0.7694204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latin typeface="Cambria"/>
                          <a:ea typeface="宋体"/>
                          <a:cs typeface="Times New Roman"/>
                        </a:rPr>
                        <a:t>1.6412939</a:t>
                      </a:r>
                      <a:endParaRPr lang="zh-CN" sz="140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 dirty="0">
                          <a:latin typeface="Cambria"/>
                          <a:ea typeface="宋体"/>
                          <a:cs typeface="Times New Roman"/>
                        </a:rPr>
                        <a:t>0.9994519</a:t>
                      </a:r>
                      <a:endParaRPr lang="zh-CN" sz="1400" dirty="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 dirty="0">
                          <a:latin typeface="Cambria"/>
                          <a:ea typeface="宋体"/>
                          <a:cs typeface="Times New Roman"/>
                        </a:rPr>
                        <a:t>0.0000000</a:t>
                      </a:r>
                      <a:endParaRPr lang="zh-CN" sz="1400" dirty="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 dirty="0">
                          <a:latin typeface="Cambria"/>
                          <a:ea typeface="宋体"/>
                          <a:cs typeface="Times New Roman"/>
                        </a:rPr>
                        <a:t>0.0000002</a:t>
                      </a:r>
                      <a:endParaRPr lang="zh-CN" sz="1400" dirty="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 dirty="0">
                          <a:latin typeface="Cambria"/>
                          <a:ea typeface="宋体"/>
                          <a:cs typeface="Times New Roman"/>
                        </a:rPr>
                        <a:t>0.0000000</a:t>
                      </a:r>
                      <a:endParaRPr lang="zh-CN" sz="1400" dirty="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 dirty="0">
                          <a:latin typeface="Cambria"/>
                          <a:ea typeface="宋体"/>
                          <a:cs typeface="Times New Roman"/>
                        </a:rPr>
                        <a:t>0.0000004</a:t>
                      </a:r>
                      <a:endParaRPr lang="zh-CN" sz="1400" dirty="0">
                        <a:latin typeface="Cambria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 dirty="0">
                          <a:latin typeface="Cambria"/>
                          <a:ea typeface="宋体"/>
                          <a:cs typeface="Times New Roman"/>
                        </a:rPr>
                        <a:t>0.1478626</a:t>
                      </a:r>
                      <a:endParaRPr lang="zh-CN" sz="1400" dirty="0">
                        <a:latin typeface="Cambria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140829">
  <a:themeElements>
    <a:clrScheme name="Default Design 1">
      <a:dk1>
        <a:srgbClr val="003300"/>
      </a:dk1>
      <a:lt1>
        <a:srgbClr val="226822"/>
      </a:lt1>
      <a:dk2>
        <a:srgbClr val="FFFFFF"/>
      </a:dk2>
      <a:lt2>
        <a:srgbClr val="220011"/>
      </a:lt2>
      <a:accent1>
        <a:srgbClr val="81CA6A"/>
      </a:accent1>
      <a:accent2>
        <a:srgbClr val="83ABC1"/>
      </a:accent2>
      <a:accent3>
        <a:srgbClr val="ABB9AB"/>
      </a:accent3>
      <a:accent4>
        <a:srgbClr val="002A00"/>
      </a:accent4>
      <a:accent5>
        <a:srgbClr val="C1E1B9"/>
      </a:accent5>
      <a:accent6>
        <a:srgbClr val="769BAF"/>
      </a:accent6>
      <a:hlink>
        <a:srgbClr val="A58779"/>
      </a:hlink>
      <a:folHlink>
        <a:srgbClr val="7E83B6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3300"/>
        </a:dk1>
        <a:lt1>
          <a:srgbClr val="226822"/>
        </a:lt1>
        <a:dk2>
          <a:srgbClr val="FFFFFF"/>
        </a:dk2>
        <a:lt2>
          <a:srgbClr val="220011"/>
        </a:lt2>
        <a:accent1>
          <a:srgbClr val="81CA6A"/>
        </a:accent1>
        <a:accent2>
          <a:srgbClr val="83ABC1"/>
        </a:accent2>
        <a:accent3>
          <a:srgbClr val="ABB9AB"/>
        </a:accent3>
        <a:accent4>
          <a:srgbClr val="002A00"/>
        </a:accent4>
        <a:accent5>
          <a:srgbClr val="C1E1B9"/>
        </a:accent5>
        <a:accent6>
          <a:srgbClr val="769BAF"/>
        </a:accent6>
        <a:hlink>
          <a:srgbClr val="A58779"/>
        </a:hlink>
        <a:folHlink>
          <a:srgbClr val="7E83B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3300"/>
    </a:dk1>
    <a:lt1>
      <a:srgbClr val="226822"/>
    </a:lt1>
    <a:dk2>
      <a:srgbClr val="FFFFFF"/>
    </a:dk2>
    <a:lt2>
      <a:srgbClr val="220011"/>
    </a:lt2>
    <a:accent1>
      <a:srgbClr val="81CA6A"/>
    </a:accent1>
    <a:accent2>
      <a:srgbClr val="83ABC1"/>
    </a:accent2>
    <a:accent3>
      <a:srgbClr val="ABB9AB"/>
    </a:accent3>
    <a:accent4>
      <a:srgbClr val="002A00"/>
    </a:accent4>
    <a:accent5>
      <a:srgbClr val="C1E1B9"/>
    </a:accent5>
    <a:accent6>
      <a:srgbClr val="769BAF"/>
    </a:accent6>
    <a:hlink>
      <a:srgbClr val="A58779"/>
    </a:hlink>
    <a:folHlink>
      <a:srgbClr val="7E83B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597</TotalTime>
  <Words>2242</Words>
  <Application>Microsoft PowerPoint</Application>
  <PresentationFormat>全屏显示(4:3)</PresentationFormat>
  <Paragraphs>659</Paragraphs>
  <Slides>65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65</vt:i4>
      </vt:variant>
    </vt:vector>
  </HeadingPairs>
  <TitlesOfParts>
    <vt:vector size="66" baseType="lpstr">
      <vt:lpstr>01140829</vt:lpstr>
      <vt:lpstr>Stage IV: Product Commercialization</vt:lpstr>
      <vt:lpstr>Introduction </vt:lpstr>
      <vt:lpstr>Outline </vt:lpstr>
      <vt:lpstr>Unfinished tasks from Unit III  &amp; Commercial test</vt:lpstr>
      <vt:lpstr>Unfinished tasks from Unit III</vt:lpstr>
      <vt:lpstr>Results analysis for 36 assessors</vt:lpstr>
      <vt:lpstr>幻灯片 7</vt:lpstr>
      <vt:lpstr>Commercial test</vt:lpstr>
      <vt:lpstr>Commercial test  results analysis</vt:lpstr>
      <vt:lpstr>Commercial test  results analysis</vt:lpstr>
      <vt:lpstr>幻灯片 11</vt:lpstr>
      <vt:lpstr>Stage IV: Product Commercialization</vt:lpstr>
      <vt:lpstr>Shelf-life &amp; Packaging</vt:lpstr>
      <vt:lpstr>Definition of Shelf-Life</vt:lpstr>
      <vt:lpstr>Factors affecting Shelf-Life</vt:lpstr>
      <vt:lpstr>Intrinsic factors </vt:lpstr>
      <vt:lpstr>Intrinsic factors</vt:lpstr>
      <vt:lpstr>Extrinsic factors</vt:lpstr>
      <vt:lpstr>Extrinsic factors</vt:lpstr>
      <vt:lpstr>Quality assessment</vt:lpstr>
      <vt:lpstr>Shelf-Life Experiment</vt:lpstr>
      <vt:lpstr>Shelf-Life Experiment</vt:lpstr>
      <vt:lpstr>Packaging</vt:lpstr>
      <vt:lpstr>Primary packaging</vt:lpstr>
      <vt:lpstr>Secondary packaging</vt:lpstr>
      <vt:lpstr>Tertiary packaging</vt:lpstr>
      <vt:lpstr>Labelling</vt:lpstr>
      <vt:lpstr>Unit IV: Product Commercialisation</vt:lpstr>
      <vt:lpstr>GMP/GHP</vt:lpstr>
      <vt:lpstr>GMP/GHP</vt:lpstr>
      <vt:lpstr>GMP/GHP</vt:lpstr>
      <vt:lpstr>GMP/GHP</vt:lpstr>
      <vt:lpstr>GMP/GHP</vt:lpstr>
      <vt:lpstr>GMP/GHP</vt:lpstr>
      <vt:lpstr>GMP/GHP</vt:lpstr>
      <vt:lpstr>GMP/GHP</vt:lpstr>
      <vt:lpstr>GMP/GHP</vt:lpstr>
      <vt:lpstr>GMP/GHP</vt:lpstr>
      <vt:lpstr>GMP/GHP</vt:lpstr>
      <vt:lpstr>Unit IV: Product Commercialisation</vt:lpstr>
      <vt:lpstr>HACCP analysis of production</vt:lpstr>
      <vt:lpstr>幻灯片 42</vt:lpstr>
      <vt:lpstr>Description of production</vt:lpstr>
      <vt:lpstr>Identify all potential hazards</vt:lpstr>
      <vt:lpstr>Evaluate all potential hazards</vt:lpstr>
      <vt:lpstr>CCP decision tree</vt:lpstr>
      <vt:lpstr>Critical Control Points</vt:lpstr>
      <vt:lpstr>Unit IV: Product Commercialisation</vt:lpstr>
      <vt:lpstr>幻灯片 49</vt:lpstr>
      <vt:lpstr>General regulations</vt:lpstr>
      <vt:lpstr>Name</vt:lpstr>
      <vt:lpstr>Ingredients</vt:lpstr>
      <vt:lpstr>Nutrition Labelling </vt:lpstr>
      <vt:lpstr>Durability </vt:lpstr>
      <vt:lpstr> Special storage conditions </vt:lpstr>
      <vt:lpstr>Allergen Information </vt:lpstr>
      <vt:lpstr>Relevance Regulations</vt:lpstr>
      <vt:lpstr>Quality Control</vt:lpstr>
      <vt:lpstr>幻灯片 59</vt:lpstr>
      <vt:lpstr>Raw materials</vt:lpstr>
      <vt:lpstr>QC for Processing</vt:lpstr>
      <vt:lpstr>QC for Finished Products</vt:lpstr>
      <vt:lpstr>Plan of action</vt:lpstr>
      <vt:lpstr>Conclusion</vt:lpstr>
      <vt:lpstr>幻灯片 65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Laura</dc:creator>
  <cp:lastModifiedBy>Laura</cp:lastModifiedBy>
  <cp:revision>113</cp:revision>
  <dcterms:created xsi:type="dcterms:W3CDTF">2011-08-04T13:00:59Z</dcterms:created>
  <dcterms:modified xsi:type="dcterms:W3CDTF">2011-08-05T08:43:49Z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TC011408292052</vt:lpwstr>
  </property>
</Properties>
</file>